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56"/>
  </p:notesMasterIdLst>
  <p:handoutMasterIdLst>
    <p:handoutMasterId r:id="rId57"/>
  </p:handoutMasterIdLst>
  <p:sldIdLst>
    <p:sldId id="256" r:id="rId2"/>
    <p:sldId id="264" r:id="rId3"/>
    <p:sldId id="258" r:id="rId4"/>
    <p:sldId id="260" r:id="rId5"/>
    <p:sldId id="308" r:id="rId6"/>
    <p:sldId id="277" r:id="rId7"/>
    <p:sldId id="307" r:id="rId8"/>
    <p:sldId id="306" r:id="rId9"/>
    <p:sldId id="309" r:id="rId10"/>
    <p:sldId id="310" r:id="rId11"/>
    <p:sldId id="311" r:id="rId12"/>
    <p:sldId id="275" r:id="rId13"/>
    <p:sldId id="272" r:id="rId14"/>
    <p:sldId id="287" r:id="rId15"/>
    <p:sldId id="267" r:id="rId16"/>
    <p:sldId id="305" r:id="rId17"/>
    <p:sldId id="325" r:id="rId18"/>
    <p:sldId id="303" r:id="rId19"/>
    <p:sldId id="304" r:id="rId20"/>
    <p:sldId id="273" r:id="rId21"/>
    <p:sldId id="278" r:id="rId22"/>
    <p:sldId id="259" r:id="rId23"/>
    <p:sldId id="268" r:id="rId24"/>
    <p:sldId id="316" r:id="rId25"/>
    <p:sldId id="263" r:id="rId26"/>
    <p:sldId id="265" r:id="rId27"/>
    <p:sldId id="280" r:id="rId28"/>
    <p:sldId id="337" r:id="rId29"/>
    <p:sldId id="340" r:id="rId30"/>
    <p:sldId id="331" r:id="rId31"/>
    <p:sldId id="317" r:id="rId32"/>
    <p:sldId id="326" r:id="rId33"/>
    <p:sldId id="341" r:id="rId34"/>
    <p:sldId id="262" r:id="rId35"/>
    <p:sldId id="342" r:id="rId36"/>
    <p:sldId id="269" r:id="rId37"/>
    <p:sldId id="312" r:id="rId38"/>
    <p:sldId id="323" r:id="rId39"/>
    <p:sldId id="324" r:id="rId40"/>
    <p:sldId id="315" r:id="rId41"/>
    <p:sldId id="322" r:id="rId42"/>
    <p:sldId id="296" r:id="rId43"/>
    <p:sldId id="297" r:id="rId44"/>
    <p:sldId id="298" r:id="rId45"/>
    <p:sldId id="300" r:id="rId46"/>
    <p:sldId id="301" r:id="rId47"/>
    <p:sldId id="333" r:id="rId48"/>
    <p:sldId id="334" r:id="rId49"/>
    <p:sldId id="335" r:id="rId50"/>
    <p:sldId id="336" r:id="rId51"/>
    <p:sldId id="338" r:id="rId52"/>
    <p:sldId id="289" r:id="rId53"/>
    <p:sldId id="332" r:id="rId54"/>
    <p:sldId id="339" r:id="rId5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8000"/>
    <a:srgbClr val="993300"/>
    <a:srgbClr val="0099FF"/>
    <a:srgbClr val="009900"/>
    <a:srgbClr val="FF9900"/>
    <a:srgbClr val="800000"/>
    <a:srgbClr val="9933FF"/>
    <a:srgbClr val="6600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36" autoAdjust="0"/>
    <p:restoredTop sz="94660"/>
  </p:normalViewPr>
  <p:slideViewPr>
    <p:cSldViewPr snapToGrid="0">
      <p:cViewPr varScale="1">
        <p:scale>
          <a:sx n="59" d="100"/>
          <a:sy n="59" d="100"/>
        </p:scale>
        <p:origin x="82" y="883"/>
      </p:cViewPr>
      <p:guideLst/>
    </p:cSldViewPr>
  </p:slideViewPr>
  <p:notesTextViewPr>
    <p:cViewPr>
      <p:scale>
        <a:sx n="3" d="2"/>
        <a:sy n="3" d="2"/>
      </p:scale>
      <p:origin x="0" y="0"/>
    </p:cViewPr>
  </p:notesTextViewPr>
  <p:sorterViewPr>
    <p:cViewPr varScale="1">
      <p:scale>
        <a:sx n="100" d="100"/>
        <a:sy n="100" d="100"/>
      </p:scale>
      <p:origin x="0" y="-1950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0C5CF6D-73A0-4285-88AA-E6F57397C739}" type="datetimeFigureOut">
              <a:rPr lang="en-US" smtClean="0"/>
              <a:t>2/2/2019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29E6533-186A-4D36-97D8-C6B8A62411CB}" type="slidenum">
              <a:rPr lang="en-US" smtClean="0"/>
              <a:t>‹#›</a:t>
            </a:fld>
            <a:endParaRPr lang="en-US"/>
          </a:p>
        </p:txBody>
      </p:sp>
    </p:spTree>
    <p:extLst>
      <p:ext uri="{BB962C8B-B14F-4D97-AF65-F5344CB8AC3E}">
        <p14:creationId xmlns:p14="http://schemas.microsoft.com/office/powerpoint/2010/main" val="38043207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12E1DA5-D912-480C-9B77-CC91E0743937}" type="datetimeFigureOut">
              <a:rPr lang="en-US" smtClean="0"/>
              <a:t>2/2/2019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D86A00A-9294-4075-A014-E15527E4E5FA}" type="slidenum">
              <a:rPr lang="en-US" smtClean="0"/>
              <a:t>‹#›</a:t>
            </a:fld>
            <a:endParaRPr lang="en-US"/>
          </a:p>
        </p:txBody>
      </p:sp>
    </p:spTree>
    <p:extLst>
      <p:ext uri="{BB962C8B-B14F-4D97-AF65-F5344CB8AC3E}">
        <p14:creationId xmlns:p14="http://schemas.microsoft.com/office/powerpoint/2010/main" val="2563815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4649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058978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
        <p:nvSpPr>
          <p:cNvPr id="82" name="Google Shape;82;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6741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
        <p:nvSpPr>
          <p:cNvPr id="89" name="Google Shape;89;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1459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
        <p:nvSpPr>
          <p:cNvPr id="98" name="Google Shape;98;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027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
        <p:nvSpPr>
          <p:cNvPr id="104" name="Google Shape;104;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7968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01220430-7407-4AD3-B684-D9E7C0BDA92D}" type="datetimeFigureOut">
              <a:rPr lang="en-US" smtClean="0"/>
              <a:t>2/2/2019</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31224F81-B683-476A-8D27-0109E60E3470}" type="slidenum">
              <a:rPr lang="en-US" smtClean="0"/>
              <a:t>‹#›</a:t>
            </a:fld>
            <a:endParaRPr lang="en-US" dirty="0"/>
          </a:p>
        </p:txBody>
      </p:sp>
      <p:grpSp>
        <p:nvGrpSpPr>
          <p:cNvPr id="7" name="Group 6"/>
          <p:cNvGrpSpPr/>
          <p:nvPr/>
        </p:nvGrpSpPr>
        <p:grpSpPr>
          <a:xfrm>
            <a:off x="758683" y="134754"/>
            <a:ext cx="10674117" cy="6198669"/>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63550530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1220430-7407-4AD3-B684-D9E7C0BDA92D}" type="datetimeFigureOut">
              <a:rPr lang="en-US" smtClean="0"/>
              <a:t>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224F81-B683-476A-8D27-0109E60E3470}" type="slidenum">
              <a:rPr lang="en-US" smtClean="0"/>
              <a:t>‹#›</a:t>
            </a:fld>
            <a:endParaRPr lang="en-US" dirty="0"/>
          </a:p>
        </p:txBody>
      </p:sp>
    </p:spTree>
    <p:extLst>
      <p:ext uri="{BB962C8B-B14F-4D97-AF65-F5344CB8AC3E}">
        <p14:creationId xmlns:p14="http://schemas.microsoft.com/office/powerpoint/2010/main" val="734691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1220430-7407-4AD3-B684-D9E7C0BDA92D}" type="datetimeFigureOut">
              <a:rPr lang="en-US" smtClean="0"/>
              <a:t>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224F81-B683-476A-8D27-0109E60E3470}" type="slidenum">
              <a:rPr lang="en-US" smtClean="0"/>
              <a:t>‹#›</a:t>
            </a:fld>
            <a:endParaRPr lang="en-US" dirty="0"/>
          </a:p>
        </p:txBody>
      </p:sp>
    </p:spTree>
    <p:extLst>
      <p:ext uri="{BB962C8B-B14F-4D97-AF65-F5344CB8AC3E}">
        <p14:creationId xmlns:p14="http://schemas.microsoft.com/office/powerpoint/2010/main" val="3272849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1220430-7407-4AD3-B684-D9E7C0BDA92D}" type="datetimeFigureOut">
              <a:rPr lang="en-US" smtClean="0"/>
              <a:t>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1385612" y="6371571"/>
            <a:ext cx="413862" cy="404614"/>
          </a:xfrm>
        </p:spPr>
        <p:txBody>
          <a:bodyPr/>
          <a:lstStyle/>
          <a:p>
            <a:fld id="{31224F81-B683-476A-8D27-0109E60E3470}" type="slidenum">
              <a:rPr lang="en-US" smtClean="0"/>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71666" y="5995198"/>
            <a:ext cx="1430536" cy="780987"/>
          </a:xfrm>
          <a:prstGeom prst="rect">
            <a:avLst/>
          </a:prstGeom>
        </p:spPr>
      </p:pic>
    </p:spTree>
    <p:extLst>
      <p:ext uri="{BB962C8B-B14F-4D97-AF65-F5344CB8AC3E}">
        <p14:creationId xmlns:p14="http://schemas.microsoft.com/office/powerpoint/2010/main" val="4114673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01220430-7407-4AD3-B684-D9E7C0BDA92D}" type="datetimeFigureOut">
              <a:rPr lang="en-US" smtClean="0"/>
              <a:t>2/2/2019</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31224F81-B683-476A-8D27-0109E60E3470}" type="slidenum">
              <a:rPr lang="en-US" smtClean="0"/>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86808756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1220430-7407-4AD3-B684-D9E7C0BDA92D}" type="datetimeFigureOut">
              <a:rPr lang="en-US" smtClean="0"/>
              <a:t>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1224F81-B683-476A-8D27-0109E60E3470}" type="slidenum">
              <a:rPr lang="en-US" smtClean="0"/>
              <a:t>‹#›</a:t>
            </a:fld>
            <a:endParaRPr lang="en-US" dirty="0"/>
          </a:p>
        </p:txBody>
      </p:sp>
    </p:spTree>
    <p:extLst>
      <p:ext uri="{BB962C8B-B14F-4D97-AF65-F5344CB8AC3E}">
        <p14:creationId xmlns:p14="http://schemas.microsoft.com/office/powerpoint/2010/main" val="1219884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1220430-7407-4AD3-B684-D9E7C0BDA92D}" type="datetimeFigureOut">
              <a:rPr lang="en-US" smtClean="0"/>
              <a:t>2/2/2019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1224F81-B683-476A-8D27-0109E60E3470}" type="slidenum">
              <a:rPr lang="en-US" smtClean="0"/>
              <a:t>‹#›</a:t>
            </a:fld>
            <a:endParaRPr lang="en-US" dirty="0"/>
          </a:p>
        </p:txBody>
      </p:sp>
    </p:spTree>
    <p:extLst>
      <p:ext uri="{BB962C8B-B14F-4D97-AF65-F5344CB8AC3E}">
        <p14:creationId xmlns:p14="http://schemas.microsoft.com/office/powerpoint/2010/main" val="2117237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1220430-7407-4AD3-B684-D9E7C0BDA92D}" type="datetimeFigureOut">
              <a:rPr lang="en-US" smtClean="0"/>
              <a:t>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1309685" y="6274789"/>
            <a:ext cx="461988" cy="404614"/>
          </a:xfrm>
        </p:spPr>
        <p:txBody>
          <a:bodyPr/>
          <a:lstStyle/>
          <a:p>
            <a:fld id="{31224F81-B683-476A-8D27-0109E60E3470}" type="slidenum">
              <a:rPr lang="en-US" smtClean="0"/>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43741" y="6023402"/>
            <a:ext cx="1430536" cy="780987"/>
          </a:xfrm>
          <a:prstGeom prst="rect">
            <a:avLst/>
          </a:prstGeom>
        </p:spPr>
      </p:pic>
    </p:spTree>
    <p:extLst>
      <p:ext uri="{BB962C8B-B14F-4D97-AF65-F5344CB8AC3E}">
        <p14:creationId xmlns:p14="http://schemas.microsoft.com/office/powerpoint/2010/main" val="3511318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220430-7407-4AD3-B684-D9E7C0BDA92D}" type="datetimeFigureOut">
              <a:rPr lang="en-US" smtClean="0"/>
              <a:t>2/2/2019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11328934" y="6337883"/>
            <a:ext cx="442737" cy="404614"/>
          </a:xfrm>
        </p:spPr>
        <p:txBody>
          <a:bodyPr/>
          <a:lstStyle/>
          <a:p>
            <a:fld id="{31224F81-B683-476A-8D27-0109E60E3470}" type="slidenum">
              <a:rPr lang="en-US" smtClean="0"/>
              <a:t>‹#›</a:t>
            </a:fld>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42791" y="5994846"/>
            <a:ext cx="1430536" cy="780987"/>
          </a:xfrm>
          <a:prstGeom prst="rect">
            <a:avLst/>
          </a:prstGeom>
        </p:spPr>
      </p:pic>
    </p:spTree>
    <p:extLst>
      <p:ext uri="{BB962C8B-B14F-4D97-AF65-F5344CB8AC3E}">
        <p14:creationId xmlns:p14="http://schemas.microsoft.com/office/powerpoint/2010/main" val="352472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01220430-7407-4AD3-B684-D9E7C0BDA92D}" type="datetimeFigureOut">
              <a:rPr lang="en-US" smtClean="0"/>
              <a:t>2/2/2019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31224F81-B683-476A-8D27-0109E60E3470}" type="slidenum">
              <a:rPr lang="en-US" smtClean="0"/>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55198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01220430-7407-4AD3-B684-D9E7C0BDA92D}" type="datetimeFigureOut">
              <a:rPr lang="en-US" smtClean="0"/>
              <a:t>2/2/2019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31224F81-B683-476A-8D27-0109E60E3470}" type="slidenum">
              <a:rPr lang="en-US" smtClean="0"/>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40443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01220430-7407-4AD3-B684-D9E7C0BDA92D}" type="datetimeFigureOut">
              <a:rPr lang="en-US" smtClean="0"/>
              <a:t>2/2/2019</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31224F81-B683-476A-8D27-0109E60E3470}" type="slidenum">
              <a:rPr lang="en-US" smtClean="0"/>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406474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rocpinspire.org/video_career_college_readiness_programs.asp" TargetMode="Externa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bit.ly/2019JAM" TargetMode="Externa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6.e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7.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28.emf"/></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png"/><Relationship Id="rId9" Type="http://schemas.openxmlformats.org/officeDocument/2006/relationships/image" Target="../media/image36.pn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jpeg"/></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50.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268499" y="3868123"/>
            <a:ext cx="6400800" cy="1455718"/>
          </a:xfrm>
        </p:spPr>
        <p:txBody>
          <a:bodyPr>
            <a:normAutofit/>
          </a:bodyPr>
          <a:lstStyle/>
          <a:p>
            <a:r>
              <a:rPr lang="en-US" sz="4000" b="1" dirty="0" smtClean="0">
                <a:latin typeface="Cambria" panose="02040503050406030204" pitchFamily="18" charset="0"/>
                <a:ea typeface="Cambria" panose="02040503050406030204" pitchFamily="18" charset="0"/>
              </a:rPr>
              <a:t>2019 Spring In-Service</a:t>
            </a:r>
          </a:p>
          <a:p>
            <a:endParaRPr lang="en-US" sz="1100" b="1" dirty="0">
              <a:latin typeface="Cambria" panose="02040503050406030204" pitchFamily="18" charset="0"/>
              <a:ea typeface="Cambria" panose="02040503050406030204" pitchFamily="18" charset="0"/>
            </a:endParaRPr>
          </a:p>
          <a:p>
            <a:pPr algn="r"/>
            <a:r>
              <a:rPr lang="en-US" sz="2800" b="1" dirty="0" smtClean="0">
                <a:latin typeface="Cambria" panose="02040503050406030204" pitchFamily="18" charset="0"/>
                <a:ea typeface="Cambria" panose="02040503050406030204" pitchFamily="18" charset="0"/>
              </a:rPr>
              <a:t>February 7, 2019</a:t>
            </a:r>
            <a:endParaRPr lang="en-US" sz="2800" b="1" dirty="0">
              <a:latin typeface="Cambria" panose="02040503050406030204" pitchFamily="18" charset="0"/>
              <a:ea typeface="Cambria" panose="02040503050406030204" pitchFamily="18" charset="0"/>
            </a:endParaRPr>
          </a:p>
        </p:txBody>
      </p:sp>
      <p:pic>
        <p:nvPicPr>
          <p:cNvPr id="4" name="Picture 3" descr="VROP Small.jpg"/>
          <p:cNvPicPr>
            <a:picLocks noChangeAspect="1"/>
          </p:cNvPicPr>
          <p:nvPr/>
        </p:nvPicPr>
        <p:blipFill>
          <a:blip r:embed="rId2">
            <a:clrChange>
              <a:clrFrom>
                <a:srgbClr val="FFFFFF"/>
              </a:clrFrom>
              <a:clrTo>
                <a:srgbClr val="FFFFFF">
                  <a:alpha val="0"/>
                </a:srgbClr>
              </a:clrTo>
            </a:clrChange>
          </a:blip>
          <a:stretch>
            <a:fillRect/>
          </a:stretch>
        </p:blipFill>
        <p:spPr>
          <a:xfrm>
            <a:off x="1375094" y="658759"/>
            <a:ext cx="5388261" cy="3133594"/>
          </a:xfrm>
          <a:prstGeom prst="rect">
            <a:avLst/>
          </a:prstGeom>
        </p:spPr>
      </p:pic>
    </p:spTree>
    <p:extLst>
      <p:ext uri="{BB962C8B-B14F-4D97-AF65-F5344CB8AC3E}">
        <p14:creationId xmlns:p14="http://schemas.microsoft.com/office/powerpoint/2010/main" val="39654726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63071"/>
            <a:ext cx="9601200" cy="748553"/>
          </a:xfrm>
        </p:spPr>
        <p:txBody>
          <a:bodyPr>
            <a:normAutofit/>
          </a:bodyPr>
          <a:lstStyle/>
          <a:p>
            <a:r>
              <a:rPr lang="en-US" sz="4000" cap="all" dirty="0">
                <a:ln w="3175" cmpd="sng">
                  <a:noFill/>
                </a:ln>
                <a:solidFill>
                  <a:srgbClr val="0000CC"/>
                </a:solidFill>
                <a:latin typeface="Berlin Sans FB Demi" panose="020E0802020502020306" pitchFamily="34" charset="0"/>
                <a:ea typeface="Cambria" panose="02040503050406030204" pitchFamily="18" charset="0"/>
              </a:rPr>
              <a:t>K-12 Strong Workforce Funding</a:t>
            </a:r>
          </a:p>
        </p:txBody>
      </p:sp>
      <p:sp>
        <p:nvSpPr>
          <p:cNvPr id="3" name="Content Placeholder 2"/>
          <p:cNvSpPr>
            <a:spLocks noGrp="1"/>
          </p:cNvSpPr>
          <p:nvPr>
            <p:ph idx="1"/>
          </p:nvPr>
        </p:nvSpPr>
        <p:spPr>
          <a:xfrm>
            <a:off x="1315334" y="1191803"/>
            <a:ext cx="7070574" cy="3657600"/>
          </a:xfrm>
        </p:spPr>
        <p:txBody>
          <a:bodyPr/>
          <a:lstStyle/>
          <a:p>
            <a:pPr marL="0" indent="0">
              <a:buNone/>
            </a:pPr>
            <a:r>
              <a:rPr lang="en-US" sz="2800" b="1" i="1" dirty="0">
                <a:latin typeface="Cambria" panose="02040503050406030204" pitchFamily="18" charset="0"/>
                <a:ea typeface="Cambria" panose="02040503050406030204" pitchFamily="18" charset="0"/>
              </a:rPr>
              <a:t>Areas of High Need in the Central Region</a:t>
            </a:r>
            <a:r>
              <a:rPr lang="en-US" dirty="0" smtClean="0">
                <a:latin typeface="Cambria" panose="02040503050406030204" pitchFamily="18" charset="0"/>
                <a:ea typeface="Cambria" panose="02040503050406030204" pitchFamily="18" charset="0"/>
              </a:rPr>
              <a:t>:</a:t>
            </a:r>
          </a:p>
          <a:p>
            <a:r>
              <a:rPr lang="en-US" dirty="0" smtClean="0">
                <a:latin typeface="Cambria" panose="02040503050406030204" pitchFamily="18" charset="0"/>
                <a:ea typeface="Cambria" panose="02040503050406030204" pitchFamily="18" charset="0"/>
              </a:rPr>
              <a:t>Ag. </a:t>
            </a:r>
            <a:r>
              <a:rPr lang="en-US" dirty="0">
                <a:latin typeface="Cambria" panose="02040503050406030204" pitchFamily="18" charset="0"/>
                <a:ea typeface="Cambria" panose="02040503050406030204" pitchFamily="18" charset="0"/>
              </a:rPr>
              <a:t>Mechanics/Manufacturing </a:t>
            </a:r>
            <a:r>
              <a:rPr lang="en-US" dirty="0" smtClean="0">
                <a:latin typeface="Cambria" panose="02040503050406030204" pitchFamily="18" charset="0"/>
                <a:ea typeface="Cambria" panose="02040503050406030204" pitchFamily="18" charset="0"/>
              </a:rPr>
              <a:t/>
            </a:r>
            <a:br>
              <a:rPr lang="en-US" dirty="0" smtClean="0">
                <a:latin typeface="Cambria" panose="02040503050406030204" pitchFamily="18" charset="0"/>
                <a:ea typeface="Cambria" panose="02040503050406030204" pitchFamily="18" charset="0"/>
              </a:rPr>
            </a:br>
            <a:r>
              <a:rPr lang="en-US" dirty="0" smtClean="0">
                <a:latin typeface="Cambria" panose="02040503050406030204" pitchFamily="18" charset="0"/>
                <a:ea typeface="Cambria" panose="02040503050406030204" pitchFamily="18" charset="0"/>
              </a:rPr>
              <a:t>(Reedley College)</a:t>
            </a:r>
          </a:p>
          <a:p>
            <a:r>
              <a:rPr lang="en-US" dirty="0" smtClean="0">
                <a:latin typeface="Cambria" panose="02040503050406030204" pitchFamily="18" charset="0"/>
                <a:ea typeface="Cambria" panose="02040503050406030204" pitchFamily="18" charset="0"/>
              </a:rPr>
              <a:t>Health Careers and Patient Care </a:t>
            </a:r>
            <a:br>
              <a:rPr lang="en-US" dirty="0" smtClean="0">
                <a:latin typeface="Cambria" panose="02040503050406030204" pitchFamily="18" charset="0"/>
                <a:ea typeface="Cambria" panose="02040503050406030204" pitchFamily="18" charset="0"/>
              </a:rPr>
            </a:br>
            <a:r>
              <a:rPr lang="en-US" dirty="0" smtClean="0">
                <a:latin typeface="Cambria" panose="02040503050406030204" pitchFamily="18" charset="0"/>
                <a:ea typeface="Cambria" panose="02040503050406030204" pitchFamily="18" charset="0"/>
              </a:rPr>
              <a:t>(Fresno City College)</a:t>
            </a:r>
          </a:p>
          <a:p>
            <a:r>
              <a:rPr lang="en-US" dirty="0" smtClean="0">
                <a:latin typeface="Cambria" panose="02040503050406030204" pitchFamily="18" charset="0"/>
                <a:ea typeface="Cambria" panose="02040503050406030204" pitchFamily="18" charset="0"/>
              </a:rPr>
              <a:t>Emergency </a:t>
            </a:r>
            <a:r>
              <a:rPr lang="en-US" dirty="0">
                <a:latin typeface="Cambria" panose="02040503050406030204" pitchFamily="18" charset="0"/>
                <a:ea typeface="Cambria" panose="02040503050406030204" pitchFamily="18" charset="0"/>
              </a:rPr>
              <a:t>Services </a:t>
            </a:r>
            <a:r>
              <a:rPr lang="en-US" dirty="0" smtClean="0">
                <a:latin typeface="Cambria" panose="02040503050406030204" pitchFamily="18" charset="0"/>
                <a:ea typeface="Cambria" panose="02040503050406030204" pitchFamily="18" charset="0"/>
              </a:rPr>
              <a:t/>
            </a:r>
            <a:br>
              <a:rPr lang="en-US" dirty="0" smtClean="0">
                <a:latin typeface="Cambria" panose="02040503050406030204" pitchFamily="18" charset="0"/>
                <a:ea typeface="Cambria" panose="02040503050406030204" pitchFamily="18" charset="0"/>
              </a:rPr>
            </a:br>
            <a:r>
              <a:rPr lang="en-US" dirty="0" smtClean="0">
                <a:latin typeface="Cambria" panose="02040503050406030204" pitchFamily="18" charset="0"/>
                <a:ea typeface="Cambria" panose="02040503050406030204" pitchFamily="18" charset="0"/>
              </a:rPr>
              <a:t>(</a:t>
            </a:r>
            <a:r>
              <a:rPr lang="en-US" dirty="0">
                <a:latin typeface="Cambria" panose="02040503050406030204" pitchFamily="18" charset="0"/>
                <a:ea typeface="Cambria" panose="02040503050406030204" pitchFamily="18" charset="0"/>
              </a:rPr>
              <a:t>Fresno City College</a:t>
            </a:r>
            <a:r>
              <a:rPr lang="en-US" dirty="0" smtClean="0">
                <a:latin typeface="Cambria" panose="02040503050406030204" pitchFamily="18" charset="0"/>
                <a:ea typeface="Cambria" panose="02040503050406030204" pitchFamily="18" charset="0"/>
              </a:rPr>
              <a:t>)</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6604" y="1404850"/>
            <a:ext cx="1895302" cy="236912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0014" y="2837410"/>
            <a:ext cx="2172393" cy="271549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9148" y="4195155"/>
            <a:ext cx="2031075" cy="2538844"/>
          </a:xfrm>
          <a:prstGeom prst="rect">
            <a:avLst/>
          </a:prstGeom>
        </p:spPr>
      </p:pic>
    </p:spTree>
    <p:extLst>
      <p:ext uri="{BB962C8B-B14F-4D97-AF65-F5344CB8AC3E}">
        <p14:creationId xmlns:p14="http://schemas.microsoft.com/office/powerpoint/2010/main" val="33760021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815788" y="741932"/>
            <a:ext cx="3827930" cy="823912"/>
          </a:xfrm>
        </p:spPr>
        <p:txBody>
          <a:bodyPr/>
          <a:lstStyle/>
          <a:p>
            <a:pPr algn="ctr"/>
            <a:r>
              <a:rPr lang="en-US" sz="4800" dirty="0" smtClean="0">
                <a:solidFill>
                  <a:srgbClr val="0000CC"/>
                </a:solidFill>
                <a:latin typeface="Berlin Sans FB Demi" panose="020E0802020502020306" pitchFamily="34" charset="0"/>
              </a:rPr>
              <a:t>CTEIG</a:t>
            </a:r>
            <a:endParaRPr lang="en-US" sz="4800" dirty="0">
              <a:solidFill>
                <a:srgbClr val="0000CC"/>
              </a:solidFill>
              <a:latin typeface="Berlin Sans FB Demi" panose="020E0802020502020306" pitchFamily="34" charset="0"/>
            </a:endParaRPr>
          </a:p>
        </p:txBody>
      </p:sp>
      <p:sp>
        <p:nvSpPr>
          <p:cNvPr id="6" name="Text Placeholder 5"/>
          <p:cNvSpPr>
            <a:spLocks noGrp="1"/>
          </p:cNvSpPr>
          <p:nvPr>
            <p:ph type="body" sz="quarter" idx="3"/>
          </p:nvPr>
        </p:nvSpPr>
        <p:spPr>
          <a:xfrm>
            <a:off x="8086165" y="741932"/>
            <a:ext cx="3725516" cy="823912"/>
          </a:xfrm>
        </p:spPr>
        <p:txBody>
          <a:bodyPr/>
          <a:lstStyle/>
          <a:p>
            <a:pPr algn="ctr"/>
            <a:r>
              <a:rPr lang="en-US" sz="4400" dirty="0" smtClean="0">
                <a:solidFill>
                  <a:srgbClr val="0000CC"/>
                </a:solidFill>
                <a:latin typeface="Berlin Sans FB Demi" panose="020E0802020502020306" pitchFamily="34" charset="0"/>
              </a:rPr>
              <a:t>K12 SWP</a:t>
            </a:r>
            <a:endParaRPr lang="en-US" sz="4400" dirty="0">
              <a:solidFill>
                <a:srgbClr val="0000CC"/>
              </a:solidFill>
              <a:latin typeface="Berlin Sans FB Demi" panose="020E0802020502020306" pitchFamily="34" charset="0"/>
            </a:endParaRPr>
          </a:p>
        </p:txBody>
      </p:sp>
      <p:sp>
        <p:nvSpPr>
          <p:cNvPr id="9" name="Text Placeholder 3"/>
          <p:cNvSpPr txBox="1">
            <a:spLocks/>
          </p:cNvSpPr>
          <p:nvPr/>
        </p:nvSpPr>
        <p:spPr>
          <a:xfrm>
            <a:off x="4894729" y="741932"/>
            <a:ext cx="3191435" cy="823912"/>
          </a:xfrm>
          <a:prstGeom prst="rect">
            <a:avLst/>
          </a:prstGeom>
        </p:spPr>
        <p:txBody>
          <a:bodyPr vert="horz" lIns="91440" tIns="45720" rIns="91440" bIns="45720" rtlCol="0" anchor="b">
            <a:noAutofit/>
          </a:bodyPr>
          <a:lstStyle>
            <a:lvl1pPr marL="0" indent="0" algn="l" defTabSz="914400" rtl="0" eaLnBrk="1" latinLnBrk="0" hangingPunct="1">
              <a:lnSpc>
                <a:spcPct val="84000"/>
              </a:lnSpc>
              <a:spcBef>
                <a:spcPts val="0"/>
              </a:spcBef>
              <a:spcAft>
                <a:spcPts val="0"/>
              </a:spcAft>
              <a:buFont typeface="Franklin Gothic Book" panose="020B0503020102020204" pitchFamily="34" charset="0"/>
              <a:buNone/>
              <a:defRPr sz="3000" b="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b="1" i="1" kern="1200" baseline="0">
                <a:solidFill>
                  <a:schemeClr val="tx2"/>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b="1" kern="1200" baseline="0">
                <a:solidFill>
                  <a:schemeClr val="tx2"/>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b="1" i="1" kern="1200" baseline="0">
                <a:solidFill>
                  <a:schemeClr val="tx2"/>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b="1" kern="1200" baseline="0">
                <a:solidFill>
                  <a:schemeClr val="tx2"/>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b="1" i="1" kern="1200" baseline="0">
                <a:solidFill>
                  <a:schemeClr val="tx2"/>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b="1" kern="1200" baseline="0">
                <a:solidFill>
                  <a:schemeClr val="tx2"/>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b="1" i="1" kern="1200" baseline="0">
                <a:solidFill>
                  <a:schemeClr val="tx2"/>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b="1" kern="1200" baseline="0">
                <a:solidFill>
                  <a:schemeClr val="tx2"/>
                </a:solidFill>
                <a:latin typeface="+mn-lt"/>
                <a:ea typeface="+mn-ea"/>
                <a:cs typeface="+mn-cs"/>
              </a:defRPr>
            </a:lvl9pPr>
          </a:lstStyle>
          <a:p>
            <a:pPr algn="ctr"/>
            <a:r>
              <a:rPr lang="en-US" sz="4000" dirty="0" smtClean="0">
                <a:solidFill>
                  <a:srgbClr val="0000CC"/>
                </a:solidFill>
                <a:latin typeface="Berlin Sans FB Demi" panose="020E0802020502020306" pitchFamily="34" charset="0"/>
              </a:rPr>
              <a:t>VALLEY ROP</a:t>
            </a:r>
            <a:endParaRPr lang="en-US" sz="4000" dirty="0">
              <a:solidFill>
                <a:srgbClr val="0000CC"/>
              </a:solidFill>
              <a:latin typeface="Berlin Sans FB Demi" panose="020E0802020502020306" pitchFamily="34" charset="0"/>
            </a:endParaRPr>
          </a:p>
        </p:txBody>
      </p:sp>
      <p:sp>
        <p:nvSpPr>
          <p:cNvPr id="11" name="Content Placeholder 2"/>
          <p:cNvSpPr txBox="1">
            <a:spLocks/>
          </p:cNvSpPr>
          <p:nvPr/>
        </p:nvSpPr>
        <p:spPr>
          <a:xfrm>
            <a:off x="4894730" y="1540042"/>
            <a:ext cx="3191435" cy="3677416"/>
          </a:xfrm>
          <a:prstGeom prst="rect">
            <a:avLst/>
          </a:prstGeom>
        </p:spPr>
        <p:txBody>
          <a:bodyPr vert="horz" lIns="91440" tIns="45720" rIns="91440" bIns="45720" rtlCol="0" anchor="b">
            <a:noAutofit/>
          </a:bodyPr>
          <a:lstStyle>
            <a:lvl1pPr marL="0" indent="0" algn="l" defTabSz="914400" rtl="0" eaLnBrk="1" latinLnBrk="0" hangingPunct="1">
              <a:lnSpc>
                <a:spcPct val="84000"/>
              </a:lnSpc>
              <a:spcBef>
                <a:spcPts val="0"/>
              </a:spcBef>
              <a:spcAft>
                <a:spcPts val="0"/>
              </a:spcAft>
              <a:buFont typeface="Franklin Gothic Book" panose="020B0503020102020204" pitchFamily="34" charset="0"/>
              <a:buNone/>
              <a:defRPr sz="3000" b="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b="1" i="1" kern="1200" baseline="0">
                <a:solidFill>
                  <a:schemeClr val="tx2"/>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b="1" kern="1200" baseline="0">
                <a:solidFill>
                  <a:schemeClr val="tx2"/>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b="1" i="1" kern="1200" baseline="0">
                <a:solidFill>
                  <a:schemeClr val="tx2"/>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b="1" kern="1200" baseline="0">
                <a:solidFill>
                  <a:schemeClr val="tx2"/>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b="1" i="1" kern="1200" baseline="0">
                <a:solidFill>
                  <a:schemeClr val="tx2"/>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b="1" kern="1200" baseline="0">
                <a:solidFill>
                  <a:schemeClr val="tx2"/>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b="1" i="1" kern="1200" baseline="0">
                <a:solidFill>
                  <a:schemeClr val="tx2"/>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b="1" kern="1200" baseline="0">
                <a:solidFill>
                  <a:schemeClr val="tx2"/>
                </a:solidFill>
                <a:latin typeface="+mn-lt"/>
                <a:ea typeface="+mn-ea"/>
                <a:cs typeface="+mn-cs"/>
              </a:defRPr>
            </a:lvl9pPr>
          </a:lstStyle>
          <a:p>
            <a:endParaRPr lang="en-US" dirty="0" smtClean="0">
              <a:latin typeface="Cambria" panose="02040503050406030204" pitchFamily="18" charset="0"/>
              <a:ea typeface="Cambria" panose="02040503050406030204" pitchFamily="18" charset="0"/>
            </a:endParaRPr>
          </a:p>
          <a:p>
            <a:endParaRPr lang="en-US" b="1" dirty="0"/>
          </a:p>
        </p:txBody>
      </p:sp>
      <p:pic>
        <p:nvPicPr>
          <p:cNvPr id="1026" name="Picture 2" descr="Image result for cake plai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8685" y="2086495"/>
            <a:ext cx="3591099" cy="20199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ake sprink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718" y="2086495"/>
            <a:ext cx="3483110" cy="195925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Image result for candles on cak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8" descr="Image result for candles on cak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rotWithShape="1">
          <a:blip r:embed="rId4"/>
          <a:srcRect b="11371"/>
          <a:stretch/>
        </p:blipFill>
        <p:spPr>
          <a:xfrm>
            <a:off x="8337177" y="1891145"/>
            <a:ext cx="3628563" cy="2410691"/>
          </a:xfrm>
          <a:prstGeom prst="rect">
            <a:avLst/>
          </a:prstGeom>
        </p:spPr>
      </p:pic>
    </p:spTree>
    <p:extLst>
      <p:ext uri="{BB962C8B-B14F-4D97-AF65-F5344CB8AC3E}">
        <p14:creationId xmlns:p14="http://schemas.microsoft.com/office/powerpoint/2010/main" val="1363568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EL-CAROCP-HD1080p-10_2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1149" y="588096"/>
            <a:ext cx="10997738" cy="6186228"/>
          </a:xfrm>
          <a:prstGeom prst="rect">
            <a:avLst/>
          </a:prstGeom>
        </p:spPr>
      </p:pic>
      <p:sp>
        <p:nvSpPr>
          <p:cNvPr id="3" name="Title 1"/>
          <p:cNvSpPr txBox="1">
            <a:spLocks/>
          </p:cNvSpPr>
          <p:nvPr/>
        </p:nvSpPr>
        <p:spPr>
          <a:xfrm>
            <a:off x="2452255" y="0"/>
            <a:ext cx="9601200" cy="838200"/>
          </a:xfrm>
          <a:prstGeom prst="rect">
            <a:avLst/>
          </a:prstGeom>
        </p:spPr>
        <p:txBody>
          <a:bodyPr>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sz="4000" cap="all" smtClean="0">
                <a:ln w="3175" cmpd="sng">
                  <a:noFill/>
                </a:ln>
                <a:solidFill>
                  <a:srgbClr val="0000CC"/>
                </a:solidFill>
                <a:latin typeface="Berlin Sans FB Demi" panose="020E0802020502020306" pitchFamily="34" charset="0"/>
                <a:ea typeface="Cambria" panose="02040503050406030204" pitchFamily="18" charset="0"/>
              </a:rPr>
              <a:t>CAROCP Promotional CTE Video.</a:t>
            </a:r>
            <a:endParaRPr lang="en-US" sz="4000" cap="all" dirty="0">
              <a:ln w="3175" cmpd="sng">
                <a:noFill/>
              </a:ln>
              <a:solidFill>
                <a:srgbClr val="0000CC"/>
              </a:solidFill>
              <a:latin typeface="Berlin Sans FB Demi" panose="020E0802020502020306" pitchFamily="34" charset="0"/>
              <a:ea typeface="Cambria" panose="02040503050406030204" pitchFamily="18" charset="0"/>
            </a:endParaRPr>
          </a:p>
        </p:txBody>
      </p:sp>
    </p:spTree>
    <p:extLst>
      <p:ext uri="{BB962C8B-B14F-4D97-AF65-F5344CB8AC3E}">
        <p14:creationId xmlns:p14="http://schemas.microsoft.com/office/powerpoint/2010/main" val="13915999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80074" y="161227"/>
            <a:ext cx="8767985" cy="1015663"/>
          </a:xfrm>
          <a:prstGeom prst="rect">
            <a:avLst/>
          </a:prstGeom>
          <a:noFill/>
        </p:spPr>
        <p:txBody>
          <a:bodyPr wrap="square" rtlCol="0">
            <a:spAutoFit/>
          </a:bodyPr>
          <a:lstStyle/>
          <a:p>
            <a:pPr algn="ctr"/>
            <a:r>
              <a:rPr lang="en-US" sz="6000" dirty="0" smtClean="0">
                <a:solidFill>
                  <a:srgbClr val="0000CC"/>
                </a:solidFill>
                <a:latin typeface="Berlin Sans FB Demi" pitchFamily="34" charset="0"/>
              </a:rPr>
              <a:t>CTE Promotion</a:t>
            </a:r>
            <a:endParaRPr lang="en-US" sz="6000" b="1" dirty="0">
              <a:solidFill>
                <a:srgbClr val="0000CC"/>
              </a:solidFill>
              <a:latin typeface="Cambria" panose="02040503050406030204" pitchFamily="18" charset="0"/>
              <a:ea typeface="Cambria" panose="02040503050406030204" pitchFamily="18" charset="0"/>
            </a:endParaRPr>
          </a:p>
        </p:txBody>
      </p:sp>
      <p:sp>
        <p:nvSpPr>
          <p:cNvPr id="3" name="TextBox 2"/>
          <p:cNvSpPr txBox="1"/>
          <p:nvPr/>
        </p:nvSpPr>
        <p:spPr>
          <a:xfrm>
            <a:off x="751228" y="1836006"/>
            <a:ext cx="6992982" cy="5262979"/>
          </a:xfrm>
          <a:prstGeom prst="rect">
            <a:avLst/>
          </a:prstGeom>
          <a:noFill/>
        </p:spPr>
        <p:txBody>
          <a:bodyPr wrap="square" rtlCol="0">
            <a:spAutoFit/>
          </a:bodyPr>
          <a:lstStyle/>
          <a:p>
            <a:r>
              <a:rPr lang="en-US" sz="2800" dirty="0" smtClean="0">
                <a:latin typeface="Cambria" panose="02040503050406030204" pitchFamily="18" charset="0"/>
                <a:ea typeface="Cambria" panose="02040503050406030204" pitchFamily="18" charset="0"/>
              </a:rPr>
              <a:t>Share Success with: </a:t>
            </a:r>
            <a:br>
              <a:rPr lang="en-US" sz="2800" dirty="0" smtClean="0">
                <a:latin typeface="Cambria" panose="02040503050406030204" pitchFamily="18" charset="0"/>
                <a:ea typeface="Cambria" panose="02040503050406030204" pitchFamily="18" charset="0"/>
              </a:rPr>
            </a:br>
            <a:endParaRPr lang="en-US" sz="2800" dirty="0" smtClean="0">
              <a:latin typeface="Cambria" panose="02040503050406030204" pitchFamily="18" charset="0"/>
              <a:ea typeface="Cambria" panose="02040503050406030204" pitchFamily="18" charset="0"/>
            </a:endParaRPr>
          </a:p>
          <a:p>
            <a:pPr marL="971550" lvl="1" indent="-514350">
              <a:lnSpc>
                <a:spcPct val="150000"/>
              </a:lnSpc>
              <a:buFont typeface="+mj-lt"/>
              <a:buAutoNum type="arabicPeriod"/>
            </a:pPr>
            <a:r>
              <a:rPr lang="en-US" sz="2800" dirty="0" smtClean="0">
                <a:latin typeface="Cambria" panose="02040503050406030204" pitchFamily="18" charset="0"/>
                <a:ea typeface="Cambria" panose="02040503050406030204" pitchFamily="18" charset="0"/>
              </a:rPr>
              <a:t>GET SOCIAL! @</a:t>
            </a:r>
            <a:r>
              <a:rPr lang="en-US" sz="2800" dirty="0" err="1" smtClean="0">
                <a:latin typeface="Cambria" panose="02040503050406030204" pitchFamily="18" charset="0"/>
                <a:ea typeface="Cambria" panose="02040503050406030204" pitchFamily="18" charset="0"/>
              </a:rPr>
              <a:t>valleyrop</a:t>
            </a:r>
            <a:r>
              <a:rPr lang="en-US" sz="2800" dirty="0" smtClean="0">
                <a:latin typeface="Cambria" panose="02040503050406030204" pitchFamily="18" charset="0"/>
                <a:ea typeface="Cambria" panose="02040503050406030204" pitchFamily="18" charset="0"/>
              </a:rPr>
              <a:t> (twitter)</a:t>
            </a:r>
          </a:p>
          <a:p>
            <a:pPr marL="971550" lvl="1" indent="-514350">
              <a:lnSpc>
                <a:spcPct val="150000"/>
              </a:lnSpc>
              <a:buFont typeface="+mj-lt"/>
              <a:buAutoNum type="arabicPeriod"/>
            </a:pPr>
            <a:r>
              <a:rPr lang="en-US" sz="2800" dirty="0" smtClean="0">
                <a:latin typeface="Cambria" panose="02040503050406030204" pitchFamily="18" charset="0"/>
                <a:ea typeface="Cambria" panose="02040503050406030204" pitchFamily="18" charset="0"/>
              </a:rPr>
              <a:t>School Paper</a:t>
            </a:r>
          </a:p>
          <a:p>
            <a:pPr marL="971550" lvl="1" indent="-514350">
              <a:lnSpc>
                <a:spcPct val="150000"/>
              </a:lnSpc>
              <a:buFont typeface="+mj-lt"/>
              <a:buAutoNum type="arabicPeriod"/>
            </a:pPr>
            <a:r>
              <a:rPr lang="en-US" sz="2800" dirty="0" smtClean="0">
                <a:latin typeface="Cambria" panose="02040503050406030204" pitchFamily="18" charset="0"/>
                <a:ea typeface="Cambria" panose="02040503050406030204" pitchFamily="18" charset="0"/>
              </a:rPr>
              <a:t>Local News Paper</a:t>
            </a:r>
          </a:p>
          <a:p>
            <a:pPr marL="971550" lvl="1" indent="-514350">
              <a:lnSpc>
                <a:spcPct val="150000"/>
              </a:lnSpc>
              <a:buFont typeface="+mj-lt"/>
              <a:buAutoNum type="arabicPeriod"/>
            </a:pPr>
            <a:r>
              <a:rPr lang="en-US" sz="2800" b="1" dirty="0" smtClean="0">
                <a:latin typeface="Cambria" panose="02040503050406030204" pitchFamily="18" charset="0"/>
                <a:ea typeface="Cambria" panose="02040503050406030204" pitchFamily="18" charset="0"/>
              </a:rPr>
              <a:t>SHARE YOUR </a:t>
            </a:r>
            <a:r>
              <a:rPr lang="en-US" sz="2800" b="1" u="sng" dirty="0" smtClean="0">
                <a:latin typeface="Cambria" panose="02040503050406030204" pitchFamily="18" charset="0"/>
                <a:ea typeface="Cambria" panose="02040503050406030204" pitchFamily="18" charset="0"/>
              </a:rPr>
              <a:t>CANVA</a:t>
            </a:r>
            <a:r>
              <a:rPr lang="en-US" sz="2800" b="1" dirty="0" smtClean="0">
                <a:latin typeface="Cambria" panose="02040503050406030204" pitchFamily="18" charset="0"/>
                <a:ea typeface="Cambria" panose="02040503050406030204" pitchFamily="18" charset="0"/>
              </a:rPr>
              <a:t> FLYER!!</a:t>
            </a:r>
          </a:p>
          <a:p>
            <a:pPr marL="971550" lvl="1" indent="-514350">
              <a:buFont typeface="+mj-lt"/>
              <a:buAutoNum type="arabicPeriod"/>
            </a:pPr>
            <a:r>
              <a:rPr lang="en-US" sz="2800" dirty="0" smtClean="0">
                <a:latin typeface="Cambria" panose="02040503050406030204" pitchFamily="18" charset="0"/>
                <a:ea typeface="Cambria" panose="02040503050406030204" pitchFamily="18" charset="0"/>
              </a:rPr>
              <a:t>CAROCP </a:t>
            </a:r>
            <a:r>
              <a:rPr lang="en-US" sz="1100" dirty="0" smtClean="0">
                <a:latin typeface="Cambria" panose="02040503050406030204" pitchFamily="18" charset="0"/>
                <a:ea typeface="Cambria" panose="02040503050406030204" pitchFamily="18" charset="0"/>
              </a:rPr>
              <a:t>(California Association of Regional Occupational Centers and Programs) </a:t>
            </a:r>
          </a:p>
          <a:p>
            <a:pPr lvl="1"/>
            <a:r>
              <a:rPr lang="en-US" sz="2800" dirty="0">
                <a:latin typeface="Cambria" panose="02040503050406030204" pitchFamily="18" charset="0"/>
                <a:ea typeface="Cambria" panose="02040503050406030204" pitchFamily="18" charset="0"/>
              </a:rPr>
              <a:t>	</a:t>
            </a:r>
            <a:r>
              <a:rPr lang="en-US" sz="2800" dirty="0" smtClean="0">
                <a:latin typeface="Cambria" panose="02040503050406030204" pitchFamily="18" charset="0"/>
                <a:ea typeface="Cambria" panose="02040503050406030204" pitchFamily="18" charset="0"/>
              </a:rPr>
              <a:t> Promo VIDEO – </a:t>
            </a:r>
            <a:r>
              <a:rPr lang="en-US" sz="2800" dirty="0" smtClean="0">
                <a:latin typeface="Cambria" panose="02040503050406030204" pitchFamily="18" charset="0"/>
                <a:ea typeface="Cambria" panose="02040503050406030204" pitchFamily="18" charset="0"/>
                <a:hlinkClick r:id="rId2"/>
              </a:rPr>
              <a:t>LINK</a:t>
            </a:r>
            <a:endParaRPr lang="en-US" sz="2800" dirty="0" smtClean="0">
              <a:latin typeface="Cambria" panose="02040503050406030204" pitchFamily="18" charset="0"/>
              <a:ea typeface="Cambria" panose="02040503050406030204" pitchFamily="18" charset="0"/>
            </a:endParaRPr>
          </a:p>
          <a:p>
            <a:pPr lvl="1"/>
            <a:endParaRPr lang="en-US" sz="2800" dirty="0" smtClean="0">
              <a:latin typeface="Cambria" panose="02040503050406030204" pitchFamily="18" charset="0"/>
              <a:ea typeface="Cambria" panose="02040503050406030204" pitchFamily="18" charset="0"/>
            </a:endParaRPr>
          </a:p>
          <a:p>
            <a:endParaRPr lang="en-US" sz="2800"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5316" y="1619399"/>
            <a:ext cx="4134798" cy="5168497"/>
          </a:xfrm>
          <a:prstGeom prst="rect">
            <a:avLst/>
          </a:prstGeom>
        </p:spPr>
      </p:pic>
      <p:pic>
        <p:nvPicPr>
          <p:cNvPr id="3074" name="Picture 2" descr="https://www.acteonline.org/wp-content/uploads/2018/03/HighQualityCTELogo-300x3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9431" y="161227"/>
            <a:ext cx="1368425" cy="1368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2486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714983"/>
          </a:xfrm>
        </p:spPr>
        <p:txBody>
          <a:bodyPr>
            <a:normAutofit fontScale="90000"/>
          </a:bodyPr>
          <a:lstStyle/>
          <a:p>
            <a:r>
              <a:rPr 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Why promote a pathway? </a:t>
            </a:r>
            <a:br>
              <a:rPr lang="en-US" b="1" dirty="0">
                <a:solidFill>
                  <a:srgbClr val="FF0000"/>
                </a:solidFill>
                <a:latin typeface="Cambria" panose="02040503050406030204" pitchFamily="18" charset="0"/>
                <a:ea typeface="Cambria" panose="02040503050406030204" pitchFamily="18" charset="0"/>
                <a:cs typeface="Calibri" panose="020F0502020204030204" pitchFamily="34" charset="0"/>
              </a:rPr>
            </a:br>
            <a:endParaRPr lang="en-US" dirty="0"/>
          </a:p>
        </p:txBody>
      </p:sp>
      <p:sp>
        <p:nvSpPr>
          <p:cNvPr id="3" name="Content Placeholder 2"/>
          <p:cNvSpPr>
            <a:spLocks noGrp="1"/>
          </p:cNvSpPr>
          <p:nvPr>
            <p:ph idx="1"/>
          </p:nvPr>
        </p:nvSpPr>
        <p:spPr>
          <a:xfrm>
            <a:off x="5390606" y="2081535"/>
            <a:ext cx="6331132" cy="3849003"/>
          </a:xfrm>
        </p:spPr>
        <p:txBody>
          <a:bodyPr/>
          <a:lstStyle/>
          <a:p>
            <a:r>
              <a:rPr lang="en-US" dirty="0">
                <a:latin typeface="Cambria" panose="02040503050406030204" pitchFamily="18" charset="0"/>
                <a:ea typeface="Cambria" panose="02040503050406030204" pitchFamily="18" charset="0"/>
              </a:rPr>
              <a:t>Provides high-quality career opportunities</a:t>
            </a:r>
          </a:p>
          <a:p>
            <a:r>
              <a:rPr lang="en-US" dirty="0">
                <a:latin typeface="Cambria" panose="02040503050406030204" pitchFamily="18" charset="0"/>
                <a:ea typeface="Cambria" panose="02040503050406030204" pitchFamily="18" charset="0"/>
              </a:rPr>
              <a:t>Elevates career education to world-class level</a:t>
            </a:r>
          </a:p>
          <a:p>
            <a:r>
              <a:rPr lang="en-US" dirty="0">
                <a:latin typeface="Cambria" panose="02040503050406030204" pitchFamily="18" charset="0"/>
                <a:ea typeface="Cambria" panose="02040503050406030204" pitchFamily="18" charset="0"/>
              </a:rPr>
              <a:t>Greatly expands &amp; improves opportunities for work-based learning (Internships, Job Shadowing, etc.) </a:t>
            </a:r>
          </a:p>
          <a:p>
            <a:r>
              <a:rPr lang="en-US" dirty="0">
                <a:latin typeface="Cambria" panose="02040503050406030204" pitchFamily="18" charset="0"/>
                <a:ea typeface="Cambria" panose="02040503050406030204" pitchFamily="18" charset="0"/>
              </a:rPr>
              <a:t>Dual Enrollment opportunities and college credits</a:t>
            </a:r>
          </a:p>
          <a:p>
            <a:r>
              <a:rPr lang="en-US" dirty="0">
                <a:latin typeface="Cambria" panose="02040503050406030204" pitchFamily="18" charset="0"/>
                <a:ea typeface="Cambria" panose="02040503050406030204" pitchFamily="18" charset="0"/>
              </a:rPr>
              <a:t>Industry Certifications</a:t>
            </a:r>
          </a:p>
          <a:p>
            <a:r>
              <a:rPr lang="en-US" dirty="0">
                <a:latin typeface="Cambria" panose="02040503050406030204" pitchFamily="18" charset="0"/>
                <a:ea typeface="Cambria" panose="02040503050406030204" pitchFamily="18" charset="0"/>
              </a:rPr>
              <a:t>Start career exploration</a:t>
            </a:r>
          </a:p>
          <a:p>
            <a:r>
              <a:rPr lang="en-US" dirty="0">
                <a:latin typeface="Cambria" panose="02040503050406030204" pitchFamily="18" charset="0"/>
                <a:ea typeface="Cambria" panose="02040503050406030204" pitchFamily="18" charset="0"/>
              </a:rPr>
              <a:t>Leadership Skills (CTSO) </a:t>
            </a:r>
          </a:p>
        </p:txBody>
      </p:sp>
      <p:pic>
        <p:nvPicPr>
          <p:cNvPr id="1026" name="Picture 2" descr="XXX Emergency Response"/>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1371600" y="1498060"/>
            <a:ext cx="3840029" cy="479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s://www.acteonline.org/wp-content/uploads/2018/03/HighQualityCTELogo-300x3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8587" y="129635"/>
            <a:ext cx="1368425" cy="1368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6847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85258" y="2357904"/>
            <a:ext cx="9596846" cy="1200329"/>
          </a:xfrm>
          <a:prstGeom prst="rect">
            <a:avLst/>
          </a:prstGeom>
          <a:noFill/>
        </p:spPr>
        <p:txBody>
          <a:bodyPr wrap="square" rtlCol="0">
            <a:spAutoFit/>
          </a:bodyPr>
          <a:lstStyle/>
          <a:p>
            <a:pPr algn="ctr"/>
            <a:r>
              <a:rPr lang="en-US" sz="7200" b="1" dirty="0" smtClean="0">
                <a:solidFill>
                  <a:srgbClr val="0000CC"/>
                </a:solidFill>
                <a:latin typeface="Berlin Sans FB Demi" panose="020E0802020502020306" pitchFamily="34" charset="0"/>
                <a:ea typeface="Cambria" panose="02040503050406030204" pitchFamily="18" charset="0"/>
              </a:rPr>
              <a:t>Dual Enrollment</a:t>
            </a:r>
            <a:endParaRPr lang="en-US" sz="7200" b="1" dirty="0">
              <a:solidFill>
                <a:srgbClr val="0000CC"/>
              </a:solidFill>
              <a:latin typeface="Berlin Sans FB Demi" panose="020E0802020502020306" pitchFamily="34" charset="0"/>
              <a:ea typeface="Cambria" panose="02040503050406030204" pitchFamily="18" charset="0"/>
            </a:endParaRPr>
          </a:p>
        </p:txBody>
      </p:sp>
      <p:pic>
        <p:nvPicPr>
          <p:cNvPr id="3" name="Picture 2" descr="https://www.acteonline.org/wp-content/uploads/2018/03/HighQualityCTELogo-300x3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4926" y="322391"/>
            <a:ext cx="2035513" cy="20355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563" y="313080"/>
            <a:ext cx="2327812" cy="1846645"/>
          </a:xfrm>
          <a:prstGeom prst="rect">
            <a:avLst/>
          </a:prstGeom>
        </p:spPr>
      </p:pic>
    </p:spTree>
    <p:extLst>
      <p:ext uri="{BB962C8B-B14F-4D97-AF65-F5344CB8AC3E}">
        <p14:creationId xmlns:p14="http://schemas.microsoft.com/office/powerpoint/2010/main" val="27679032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61062" y="203594"/>
            <a:ext cx="7398327" cy="769441"/>
          </a:xfrm>
          <a:prstGeom prst="rect">
            <a:avLst/>
          </a:prstGeom>
        </p:spPr>
        <p:txBody>
          <a:bodyPr wrap="square">
            <a:spAutoFit/>
          </a:bodyPr>
          <a:lstStyle/>
          <a:p>
            <a:pPr algn="ctr"/>
            <a:r>
              <a:rPr lang="en-US" sz="4400" dirty="0">
                <a:solidFill>
                  <a:srgbClr val="0000CC"/>
                </a:solidFill>
                <a:latin typeface="Berlin Sans FB Demi" panose="020E0802020502020306" pitchFamily="34" charset="0"/>
                <a:ea typeface="+mj-ea"/>
                <a:cs typeface="+mj-cs"/>
              </a:rPr>
              <a:t>Dual Enrollment </a:t>
            </a:r>
            <a:r>
              <a:rPr lang="en-US" sz="4400" dirty="0" smtClean="0">
                <a:solidFill>
                  <a:srgbClr val="0000CC"/>
                </a:solidFill>
                <a:latin typeface="Berlin Sans FB Demi" panose="020E0802020502020306" pitchFamily="34" charset="0"/>
                <a:ea typeface="+mj-ea"/>
                <a:cs typeface="+mj-cs"/>
              </a:rPr>
              <a:t>Success  </a:t>
            </a:r>
            <a:endParaRPr lang="en-US" dirty="0"/>
          </a:p>
        </p:txBody>
      </p:sp>
      <p:pic>
        <p:nvPicPr>
          <p:cNvPr id="5" name="Picture 4"/>
          <p:cNvPicPr>
            <a:picLocks noChangeAspect="1"/>
          </p:cNvPicPr>
          <p:nvPr/>
        </p:nvPicPr>
        <p:blipFill>
          <a:blip r:embed="rId2"/>
          <a:stretch>
            <a:fillRect/>
          </a:stretch>
        </p:blipFill>
        <p:spPr>
          <a:xfrm>
            <a:off x="1687916" y="203594"/>
            <a:ext cx="9601200" cy="6601347"/>
          </a:xfrm>
          <a:prstGeom prst="rect">
            <a:avLst/>
          </a:prstGeom>
        </p:spPr>
      </p:pic>
    </p:spTree>
    <p:extLst>
      <p:ext uri="{BB962C8B-B14F-4D97-AF65-F5344CB8AC3E}">
        <p14:creationId xmlns:p14="http://schemas.microsoft.com/office/powerpoint/2010/main" val="37198321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8089" y="133005"/>
            <a:ext cx="9144000" cy="6645498"/>
          </a:xfrm>
          <a:prstGeom prst="rect">
            <a:avLst/>
          </a:prstGeom>
        </p:spPr>
      </p:pic>
    </p:spTree>
    <p:extLst>
      <p:ext uri="{BB962C8B-B14F-4D97-AF65-F5344CB8AC3E}">
        <p14:creationId xmlns:p14="http://schemas.microsoft.com/office/powerpoint/2010/main" val="35592397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78724"/>
            <a:ext cx="9601200" cy="985058"/>
          </a:xfrm>
        </p:spPr>
        <p:txBody>
          <a:bodyPr/>
          <a:lstStyle/>
          <a:p>
            <a:pPr algn="ctr"/>
            <a:r>
              <a:rPr lang="en-US" dirty="0" smtClean="0">
                <a:solidFill>
                  <a:srgbClr val="0000CC"/>
                </a:solidFill>
                <a:latin typeface="Berlin Sans FB Demi" panose="020E0802020502020306" pitchFamily="34" charset="0"/>
              </a:rPr>
              <a:t>Dual Enrollment Timeline </a:t>
            </a:r>
            <a:endParaRPr lang="en-US" dirty="0">
              <a:solidFill>
                <a:srgbClr val="0000CC"/>
              </a:solidFill>
              <a:latin typeface="Berlin Sans FB Demi" panose="020E0802020502020306"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43332876"/>
              </p:ext>
            </p:extLst>
          </p:nvPr>
        </p:nvGraphicFramePr>
        <p:xfrm>
          <a:off x="2169622" y="1163782"/>
          <a:ext cx="8203245" cy="5107840"/>
        </p:xfrm>
        <a:graphic>
          <a:graphicData uri="http://schemas.openxmlformats.org/drawingml/2006/table">
            <a:tbl>
              <a:tblPr>
                <a:tableStyleId>{5C22544A-7EE6-4342-B048-85BDC9FD1C3A}</a:tableStyleId>
              </a:tblPr>
              <a:tblGrid>
                <a:gridCol w="2907641">
                  <a:extLst>
                    <a:ext uri="{9D8B030D-6E8A-4147-A177-3AD203B41FA5}">
                      <a16:colId xmlns:a16="http://schemas.microsoft.com/office/drawing/2014/main" val="3880303991"/>
                    </a:ext>
                  </a:extLst>
                </a:gridCol>
                <a:gridCol w="2167978">
                  <a:extLst>
                    <a:ext uri="{9D8B030D-6E8A-4147-A177-3AD203B41FA5}">
                      <a16:colId xmlns:a16="http://schemas.microsoft.com/office/drawing/2014/main" val="3789725325"/>
                    </a:ext>
                  </a:extLst>
                </a:gridCol>
                <a:gridCol w="3127626">
                  <a:extLst>
                    <a:ext uri="{9D8B030D-6E8A-4147-A177-3AD203B41FA5}">
                      <a16:colId xmlns:a16="http://schemas.microsoft.com/office/drawing/2014/main" val="818956067"/>
                    </a:ext>
                  </a:extLst>
                </a:gridCol>
              </a:tblGrid>
              <a:tr h="1444310">
                <a:tc>
                  <a:txBody>
                    <a:bodyPr/>
                    <a:lstStyle/>
                    <a:p>
                      <a:pPr algn="ctr" fontAlgn="ctr"/>
                      <a:r>
                        <a:rPr lang="en-US" sz="2000" u="none" strike="noStrike" dirty="0">
                          <a:effectLst/>
                          <a:latin typeface="Cambria" panose="02040503050406030204" pitchFamily="18" charset="0"/>
                        </a:rPr>
                        <a:t>Roster Verification </a:t>
                      </a:r>
                      <a:r>
                        <a:rPr lang="en-US" sz="2000" b="1" u="none" strike="noStrike" dirty="0">
                          <a:effectLst/>
                          <a:latin typeface="Cambria" panose="02040503050406030204" pitchFamily="18" charset="0"/>
                        </a:rPr>
                        <a:t>(Census) </a:t>
                      </a:r>
                      <a:br>
                        <a:rPr lang="en-US" sz="2000" b="1" u="none" strike="noStrike" dirty="0">
                          <a:effectLst/>
                          <a:latin typeface="Cambria" panose="02040503050406030204" pitchFamily="18" charset="0"/>
                        </a:rPr>
                      </a:br>
                      <a:endParaRPr lang="en-US" sz="2000" b="1" i="0" u="none" strike="noStrike" dirty="0">
                        <a:solidFill>
                          <a:srgbClr val="FF0000"/>
                        </a:solidFill>
                        <a:effectLst/>
                        <a:latin typeface="Cambria" panose="02040503050406030204" pitchFamily="18" charset="0"/>
                      </a:endParaRPr>
                    </a:p>
                  </a:txBody>
                  <a:tcPr marL="8073" marR="8073" marT="8073" marB="0" anchor="ctr"/>
                </a:tc>
                <a:tc>
                  <a:txBody>
                    <a:bodyPr/>
                    <a:lstStyle/>
                    <a:p>
                      <a:pPr algn="ctr" fontAlgn="ctr"/>
                      <a:r>
                        <a:rPr lang="en-US" sz="1400" u="none" strike="noStrike" dirty="0">
                          <a:effectLst/>
                          <a:latin typeface="Cambria" panose="02040503050406030204" pitchFamily="18" charset="0"/>
                        </a:rPr>
                        <a:t> Check </a:t>
                      </a:r>
                      <a:r>
                        <a:rPr lang="en-US" sz="1400" u="none" strike="noStrike" dirty="0" smtClean="0">
                          <a:effectLst/>
                          <a:latin typeface="Cambria" panose="02040503050406030204" pitchFamily="18" charset="0"/>
                        </a:rPr>
                        <a:t>Webadvisor </a:t>
                      </a:r>
                    </a:p>
                    <a:p>
                      <a:pPr algn="ctr" fontAlgn="ctr"/>
                      <a:r>
                        <a:rPr lang="en-US" sz="1400" b="1" i="0" u="none" strike="noStrike" dirty="0" smtClean="0">
                          <a:solidFill>
                            <a:srgbClr val="000000"/>
                          </a:solidFill>
                          <a:effectLst/>
                          <a:latin typeface="Cambria" panose="02040503050406030204" pitchFamily="18" charset="0"/>
                        </a:rPr>
                        <a:t>February 4</a:t>
                      </a:r>
                      <a:r>
                        <a:rPr lang="en-US" sz="1400" b="1" i="0" u="none" strike="noStrike" baseline="30000" dirty="0" smtClean="0">
                          <a:solidFill>
                            <a:srgbClr val="000000"/>
                          </a:solidFill>
                          <a:effectLst/>
                          <a:latin typeface="Cambria" panose="02040503050406030204" pitchFamily="18" charset="0"/>
                        </a:rPr>
                        <a:t>th</a:t>
                      </a:r>
                      <a:r>
                        <a:rPr lang="en-US" sz="1400" b="1" i="0" u="none" strike="noStrike" dirty="0" smtClean="0">
                          <a:solidFill>
                            <a:srgbClr val="000000"/>
                          </a:solidFill>
                          <a:effectLst/>
                          <a:latin typeface="Cambria" panose="02040503050406030204" pitchFamily="18" charset="0"/>
                        </a:rPr>
                        <a:t> – 12</a:t>
                      </a:r>
                      <a:r>
                        <a:rPr lang="en-US" sz="1400" b="1" i="0" u="none" strike="noStrike" baseline="30000" dirty="0" smtClean="0">
                          <a:solidFill>
                            <a:srgbClr val="000000"/>
                          </a:solidFill>
                          <a:effectLst/>
                          <a:latin typeface="Cambria" panose="02040503050406030204" pitchFamily="18" charset="0"/>
                        </a:rPr>
                        <a:t>th</a:t>
                      </a:r>
                      <a:r>
                        <a:rPr lang="en-US" sz="1400" b="1" i="0" u="none" strike="noStrike" baseline="0" dirty="0" smtClean="0">
                          <a:solidFill>
                            <a:srgbClr val="000000"/>
                          </a:solidFill>
                          <a:effectLst/>
                          <a:latin typeface="Cambria" panose="02040503050406030204" pitchFamily="18" charset="0"/>
                        </a:rPr>
                        <a:t> </a:t>
                      </a:r>
                    </a:p>
                    <a:p>
                      <a:pPr algn="ctr" fontAlgn="ctr"/>
                      <a:r>
                        <a:rPr lang="en-US" sz="1400" b="1" i="0" u="none" strike="noStrike" baseline="0" dirty="0" smtClean="0">
                          <a:solidFill>
                            <a:srgbClr val="000000"/>
                          </a:solidFill>
                          <a:effectLst/>
                          <a:latin typeface="Cambria" panose="02040503050406030204" pitchFamily="18" charset="0"/>
                        </a:rPr>
                        <a:t>Full-term </a:t>
                      </a:r>
                      <a:endParaRPr lang="en-US" sz="1400" b="1" i="0" u="none" strike="noStrike" dirty="0">
                        <a:solidFill>
                          <a:srgbClr val="000000"/>
                        </a:solidFill>
                        <a:effectLst/>
                        <a:latin typeface="Cambria" panose="02040503050406030204" pitchFamily="18" charset="0"/>
                      </a:endParaRPr>
                    </a:p>
                  </a:txBody>
                  <a:tcPr marL="8073" marR="8073" marT="8073" marB="0" anchor="ctr"/>
                </a:tc>
                <a:tc>
                  <a:txBody>
                    <a:bodyPr/>
                    <a:lstStyle/>
                    <a:p>
                      <a:pPr marL="285750" indent="-285750" algn="l" fontAlgn="t">
                        <a:buFont typeface="Arial" panose="020B0604020202020204" pitchFamily="34" charset="0"/>
                        <a:buChar char="•"/>
                      </a:pPr>
                      <a:endParaRPr lang="en-US" sz="1400" u="none" strike="noStrike" dirty="0" smtClean="0">
                        <a:effectLst/>
                        <a:latin typeface="Cambria" panose="02040503050406030204" pitchFamily="18" charset="0"/>
                      </a:endParaRPr>
                    </a:p>
                    <a:p>
                      <a:pPr marL="285750" indent="-285750" algn="l" fontAlgn="t">
                        <a:buFont typeface="Arial" panose="020B0604020202020204" pitchFamily="34" charset="0"/>
                        <a:buChar char="•"/>
                      </a:pPr>
                      <a:endParaRPr lang="en-US" sz="1400" u="none" strike="noStrike" dirty="0" smtClean="0">
                        <a:effectLst/>
                        <a:latin typeface="Cambria" panose="02040503050406030204" pitchFamily="18" charset="0"/>
                      </a:endParaRPr>
                    </a:p>
                    <a:p>
                      <a:pPr marL="285750" indent="-285750" algn="l" fontAlgn="t">
                        <a:buFont typeface="Wingdings" panose="05000000000000000000" pitchFamily="2" charset="2"/>
                        <a:buChar char="§"/>
                      </a:pPr>
                      <a:r>
                        <a:rPr lang="en-US" sz="1400" u="none" strike="noStrike" dirty="0" smtClean="0">
                          <a:effectLst/>
                          <a:latin typeface="Cambria" panose="02040503050406030204" pitchFamily="18" charset="0"/>
                        </a:rPr>
                        <a:t>Drop </a:t>
                      </a:r>
                      <a:r>
                        <a:rPr lang="en-US" sz="1400" u="none" strike="noStrike" dirty="0">
                          <a:effectLst/>
                          <a:latin typeface="Cambria" panose="02040503050406030204" pitchFamily="18" charset="0"/>
                        </a:rPr>
                        <a:t>students in </a:t>
                      </a:r>
                      <a:r>
                        <a:rPr lang="en-US" sz="1400" u="none" strike="noStrike" dirty="0" smtClean="0">
                          <a:effectLst/>
                          <a:latin typeface="Cambria" panose="02040503050406030204" pitchFamily="18" charset="0"/>
                        </a:rPr>
                        <a:t>Webadvisor before submitting census </a:t>
                      </a:r>
                    </a:p>
                    <a:p>
                      <a:pPr marL="285750" indent="-285750" algn="l" fontAlgn="t">
                        <a:buFont typeface="Wingdings" panose="05000000000000000000" pitchFamily="2" charset="2"/>
                        <a:buChar char="§"/>
                      </a:pPr>
                      <a:r>
                        <a:rPr lang="en-US" sz="1400" u="none" strike="noStrike" dirty="0" smtClean="0">
                          <a:effectLst/>
                          <a:latin typeface="Cambria" panose="02040503050406030204" pitchFamily="18" charset="0"/>
                        </a:rPr>
                        <a:t>Roster </a:t>
                      </a:r>
                      <a:r>
                        <a:rPr lang="en-US" sz="1400" u="none" strike="noStrike" dirty="0">
                          <a:effectLst/>
                          <a:latin typeface="Cambria" panose="02040503050406030204" pitchFamily="18" charset="0"/>
                        </a:rPr>
                        <a:t>Verification (Census) </a:t>
                      </a:r>
                      <a:endParaRPr lang="en-US" sz="1400" u="none" strike="noStrike" dirty="0" smtClean="0">
                        <a:effectLst/>
                        <a:latin typeface="Cambria" panose="02040503050406030204" pitchFamily="18" charset="0"/>
                      </a:endParaRPr>
                    </a:p>
                    <a:p>
                      <a:pPr marL="285750" indent="-285750" algn="l" fontAlgn="t">
                        <a:buFont typeface="Wingdings" panose="05000000000000000000" pitchFamily="2" charset="2"/>
                        <a:buChar char="§"/>
                      </a:pPr>
                      <a:r>
                        <a:rPr lang="en-US" sz="1400" u="none" strike="noStrike" dirty="0" smtClean="0">
                          <a:effectLst/>
                          <a:latin typeface="Cambria" panose="02040503050406030204" pitchFamily="18" charset="0"/>
                        </a:rPr>
                        <a:t>Print copy of roster and place</a:t>
                      </a:r>
                      <a:r>
                        <a:rPr lang="en-US" sz="1400" u="none" strike="noStrike" baseline="0" dirty="0" smtClean="0">
                          <a:effectLst/>
                          <a:latin typeface="Cambria" panose="02040503050406030204" pitchFamily="18" charset="0"/>
                        </a:rPr>
                        <a:t> in VROP box (sealed envelope)</a:t>
                      </a:r>
                      <a:r>
                        <a:rPr lang="en-US" sz="1400" u="none" strike="noStrike" dirty="0">
                          <a:effectLst/>
                          <a:latin typeface="Cambria" panose="02040503050406030204" pitchFamily="18" charset="0"/>
                        </a:rPr>
                        <a:t/>
                      </a:r>
                      <a:br>
                        <a:rPr lang="en-US" sz="1400" u="none" strike="noStrike" dirty="0">
                          <a:effectLst/>
                          <a:latin typeface="Cambria" panose="02040503050406030204" pitchFamily="18" charset="0"/>
                        </a:rPr>
                      </a:br>
                      <a:endParaRPr lang="en-US" sz="1400" b="0" i="0" u="none" strike="noStrike" dirty="0">
                        <a:solidFill>
                          <a:srgbClr val="000000"/>
                        </a:solidFill>
                        <a:effectLst/>
                        <a:latin typeface="Cambria" panose="02040503050406030204" pitchFamily="18" charset="0"/>
                      </a:endParaRPr>
                    </a:p>
                  </a:txBody>
                  <a:tcPr marL="8073" marR="8073" marT="8073" marB="0"/>
                </a:tc>
                <a:extLst>
                  <a:ext uri="{0D108BD9-81ED-4DB2-BD59-A6C34878D82A}">
                    <a16:rowId xmlns:a16="http://schemas.microsoft.com/office/drawing/2014/main" val="4082832795"/>
                  </a:ext>
                </a:extLst>
              </a:tr>
              <a:tr h="887282">
                <a:tc>
                  <a:txBody>
                    <a:bodyPr/>
                    <a:lstStyle/>
                    <a:p>
                      <a:pPr algn="ctr" fontAlgn="ctr"/>
                      <a:r>
                        <a:rPr lang="en-US" sz="2000" b="1" u="none" strike="noStrike" dirty="0">
                          <a:solidFill>
                            <a:srgbClr val="FF0000"/>
                          </a:solidFill>
                          <a:effectLst/>
                          <a:latin typeface="Cambria" panose="02040503050406030204" pitchFamily="18" charset="0"/>
                        </a:rPr>
                        <a:t>Last day </a:t>
                      </a:r>
                      <a:endParaRPr lang="en-US" sz="2000" b="1" u="none" strike="noStrike" dirty="0" smtClean="0">
                        <a:solidFill>
                          <a:srgbClr val="FF0000"/>
                        </a:solidFill>
                        <a:effectLst/>
                        <a:latin typeface="Cambria" panose="02040503050406030204" pitchFamily="18" charset="0"/>
                      </a:endParaRPr>
                    </a:p>
                    <a:p>
                      <a:pPr algn="ctr" fontAlgn="ctr"/>
                      <a:r>
                        <a:rPr lang="en-US" sz="2000" b="1" u="none" strike="noStrike" dirty="0" smtClean="0">
                          <a:solidFill>
                            <a:srgbClr val="FF0000"/>
                          </a:solidFill>
                          <a:effectLst/>
                          <a:latin typeface="Cambria" panose="02040503050406030204" pitchFamily="18" charset="0"/>
                        </a:rPr>
                        <a:t>to </a:t>
                      </a:r>
                      <a:r>
                        <a:rPr lang="en-US" sz="2000" b="1" u="none" strike="noStrike" dirty="0">
                          <a:solidFill>
                            <a:srgbClr val="FF0000"/>
                          </a:solidFill>
                          <a:effectLst/>
                          <a:latin typeface="Cambria" panose="02040503050406030204" pitchFamily="18" charset="0"/>
                        </a:rPr>
                        <a:t>DROP </a:t>
                      </a:r>
                      <a:endParaRPr lang="en-US" sz="2000" b="1" u="none" strike="noStrike" dirty="0" smtClean="0">
                        <a:solidFill>
                          <a:srgbClr val="FF0000"/>
                        </a:solidFill>
                        <a:effectLst/>
                        <a:latin typeface="Cambria" panose="02040503050406030204" pitchFamily="18" charset="0"/>
                      </a:endParaRPr>
                    </a:p>
                    <a:p>
                      <a:pPr algn="ctr" fontAlgn="ctr"/>
                      <a:r>
                        <a:rPr lang="en-US" sz="2000" b="1" u="none" strike="noStrike" dirty="0" smtClean="0">
                          <a:solidFill>
                            <a:srgbClr val="FF0000"/>
                          </a:solidFill>
                          <a:effectLst/>
                          <a:latin typeface="Cambria" panose="02040503050406030204" pitchFamily="18" charset="0"/>
                        </a:rPr>
                        <a:t>students with an </a:t>
                      </a:r>
                      <a:r>
                        <a:rPr lang="en-US" sz="2000" b="1" u="none" strike="noStrike" dirty="0">
                          <a:solidFill>
                            <a:srgbClr val="FF0000"/>
                          </a:solidFill>
                          <a:effectLst/>
                          <a:latin typeface="Cambria" panose="02040503050406030204" pitchFamily="18" charset="0"/>
                        </a:rPr>
                        <a:t>"W"</a:t>
                      </a:r>
                      <a:endParaRPr lang="en-US" sz="2000" b="1" i="0" u="none" strike="noStrike" dirty="0">
                        <a:solidFill>
                          <a:srgbClr val="FF0000"/>
                        </a:solidFill>
                        <a:effectLst/>
                        <a:latin typeface="Cambria" panose="02040503050406030204" pitchFamily="18" charset="0"/>
                      </a:endParaRPr>
                    </a:p>
                  </a:txBody>
                  <a:tcPr marL="8073" marR="8073" marT="8073" marB="0" anchor="ctr"/>
                </a:tc>
                <a:tc>
                  <a:txBody>
                    <a:bodyPr/>
                    <a:lstStyle/>
                    <a:p>
                      <a:pPr algn="ctr" fontAlgn="ctr"/>
                      <a:r>
                        <a:rPr lang="en-US" sz="1400" u="none" strike="noStrike" dirty="0">
                          <a:effectLst/>
                          <a:latin typeface="Cambria" panose="02040503050406030204" pitchFamily="18" charset="0"/>
                        </a:rPr>
                        <a:t>March </a:t>
                      </a:r>
                      <a:r>
                        <a:rPr lang="en-US" sz="1400" u="none" strike="noStrike" dirty="0" smtClean="0">
                          <a:effectLst/>
                          <a:latin typeface="Cambria" panose="02040503050406030204" pitchFamily="18" charset="0"/>
                        </a:rPr>
                        <a:t>15, </a:t>
                      </a:r>
                      <a:r>
                        <a:rPr lang="en-US" sz="1400" u="none" strike="noStrike" dirty="0">
                          <a:effectLst/>
                          <a:latin typeface="Cambria" panose="02040503050406030204" pitchFamily="18" charset="0"/>
                        </a:rPr>
                        <a:t>2019</a:t>
                      </a:r>
                      <a:endParaRPr lang="en-US" sz="1400" b="1" i="0" u="none" strike="noStrike" dirty="0">
                        <a:solidFill>
                          <a:srgbClr val="000000"/>
                        </a:solidFill>
                        <a:effectLst/>
                        <a:latin typeface="Cambria" panose="02040503050406030204" pitchFamily="18" charset="0"/>
                      </a:endParaRPr>
                    </a:p>
                  </a:txBody>
                  <a:tcPr marL="8073" marR="8073" marT="8073" marB="0" anchor="ctr"/>
                </a:tc>
                <a:tc>
                  <a:txBody>
                    <a:bodyPr/>
                    <a:lstStyle/>
                    <a:p>
                      <a:pPr marL="285750" indent="-285750" algn="l" fontAlgn="ctr">
                        <a:buFont typeface="Wingdings" panose="05000000000000000000" pitchFamily="2" charset="2"/>
                        <a:buChar char="§"/>
                      </a:pPr>
                      <a:r>
                        <a:rPr lang="en-US" sz="1400" u="none" strike="noStrike" dirty="0" smtClean="0">
                          <a:effectLst/>
                          <a:latin typeface="Cambria" panose="02040503050406030204" pitchFamily="18" charset="0"/>
                        </a:rPr>
                        <a:t>Drop </a:t>
                      </a:r>
                      <a:r>
                        <a:rPr lang="en-US" sz="1400" u="none" strike="noStrike" dirty="0">
                          <a:effectLst/>
                          <a:latin typeface="Cambria" panose="02040503050406030204" pitchFamily="18" charset="0"/>
                        </a:rPr>
                        <a:t>students in Webadvisor</a:t>
                      </a:r>
                      <a:endParaRPr lang="en-US" sz="1400" b="0" i="0" u="none" strike="noStrike" dirty="0">
                        <a:solidFill>
                          <a:srgbClr val="000000"/>
                        </a:solidFill>
                        <a:effectLst/>
                        <a:latin typeface="Cambria" panose="02040503050406030204" pitchFamily="18" charset="0"/>
                      </a:endParaRPr>
                    </a:p>
                  </a:txBody>
                  <a:tcPr marL="8073" marR="8073" marT="8073" marB="0" anchor="ctr"/>
                </a:tc>
                <a:extLst>
                  <a:ext uri="{0D108BD9-81ED-4DB2-BD59-A6C34878D82A}">
                    <a16:rowId xmlns:a16="http://schemas.microsoft.com/office/drawing/2014/main" val="3684949046"/>
                  </a:ext>
                </a:extLst>
              </a:tr>
              <a:tr h="2470414">
                <a:tc>
                  <a:txBody>
                    <a:bodyPr/>
                    <a:lstStyle/>
                    <a:p>
                      <a:pPr algn="ctr" fontAlgn="ctr"/>
                      <a:r>
                        <a:rPr lang="en-US" sz="2000" b="1" u="none" strike="noStrike" dirty="0">
                          <a:effectLst/>
                          <a:latin typeface="Cambria" panose="02040503050406030204" pitchFamily="18" charset="0"/>
                        </a:rPr>
                        <a:t>FINAL GRADES and Attendance</a:t>
                      </a:r>
                      <a:endParaRPr lang="en-US" sz="2000" b="1" i="0" u="none" strike="noStrike" dirty="0">
                        <a:solidFill>
                          <a:srgbClr val="FF0000"/>
                        </a:solidFill>
                        <a:effectLst/>
                        <a:latin typeface="Cambria" panose="02040503050406030204" pitchFamily="18" charset="0"/>
                      </a:endParaRPr>
                    </a:p>
                  </a:txBody>
                  <a:tcPr marL="8073" marR="8073" marT="8073" marB="0" anchor="ctr"/>
                </a:tc>
                <a:tc>
                  <a:txBody>
                    <a:bodyPr/>
                    <a:lstStyle/>
                    <a:p>
                      <a:pPr algn="ctr" fontAlgn="ctr"/>
                      <a:r>
                        <a:rPr lang="en-US" sz="1400" u="none" strike="noStrike" dirty="0">
                          <a:effectLst/>
                          <a:latin typeface="Cambria" panose="02040503050406030204" pitchFamily="18" charset="0"/>
                        </a:rPr>
                        <a:t>May 31, 2019</a:t>
                      </a:r>
                      <a:endParaRPr lang="en-US" sz="1400" b="1" i="0" u="none" strike="noStrike" dirty="0">
                        <a:solidFill>
                          <a:srgbClr val="000000"/>
                        </a:solidFill>
                        <a:effectLst/>
                        <a:latin typeface="Cambria" panose="02040503050406030204" pitchFamily="18" charset="0"/>
                      </a:endParaRPr>
                    </a:p>
                  </a:txBody>
                  <a:tcPr marL="8073" marR="8073" marT="8073" marB="0" anchor="ctr"/>
                </a:tc>
                <a:tc>
                  <a:txBody>
                    <a:bodyPr/>
                    <a:lstStyle/>
                    <a:p>
                      <a:pPr marL="342900" indent="-342900" algn="l" fontAlgn="ctr">
                        <a:buFont typeface="+mj-lt"/>
                        <a:buAutoNum type="arabicPeriod"/>
                      </a:pPr>
                      <a:r>
                        <a:rPr lang="en-US" sz="1400" u="none" strike="noStrike" dirty="0" smtClean="0">
                          <a:effectLst/>
                          <a:latin typeface="Cambria" panose="02040503050406030204" pitchFamily="18" charset="0"/>
                        </a:rPr>
                        <a:t>Excel </a:t>
                      </a:r>
                      <a:r>
                        <a:rPr lang="en-US" sz="1400" u="none" strike="noStrike" dirty="0">
                          <a:effectLst/>
                          <a:latin typeface="Cambria" panose="02040503050406030204" pitchFamily="18" charset="0"/>
                        </a:rPr>
                        <a:t>Spreadsheet Template for </a:t>
                      </a:r>
                      <a:r>
                        <a:rPr lang="en-US" sz="1400" u="none" strike="noStrike" dirty="0" smtClean="0">
                          <a:effectLst/>
                          <a:latin typeface="Cambria" panose="02040503050406030204" pitchFamily="18" charset="0"/>
                        </a:rPr>
                        <a:t>Grades (use </a:t>
                      </a:r>
                      <a:r>
                        <a:rPr lang="en-US" sz="1400" u="none" strike="noStrike" dirty="0" err="1" smtClean="0">
                          <a:effectLst/>
                          <a:latin typeface="Cambria" panose="02040503050406030204" pitchFamily="18" charset="0"/>
                        </a:rPr>
                        <a:t>revsied</a:t>
                      </a:r>
                      <a:r>
                        <a:rPr lang="en-US" sz="1400" u="none" strike="noStrike" dirty="0" smtClean="0">
                          <a:effectLst/>
                          <a:latin typeface="Cambria" panose="02040503050406030204" pitchFamily="18" charset="0"/>
                        </a:rPr>
                        <a:t> one)</a:t>
                      </a:r>
                    </a:p>
                    <a:p>
                      <a:pPr marL="342900" indent="-342900" algn="l" fontAlgn="ctr">
                        <a:buFont typeface="+mj-lt"/>
                        <a:buAutoNum type="arabicPeriod"/>
                      </a:pPr>
                      <a:r>
                        <a:rPr lang="en-US" sz="1400" u="none" strike="noStrike" dirty="0" smtClean="0">
                          <a:effectLst/>
                          <a:latin typeface="Cambria" panose="02040503050406030204" pitchFamily="18" charset="0"/>
                        </a:rPr>
                        <a:t>Ask </a:t>
                      </a:r>
                      <a:r>
                        <a:rPr lang="en-US" sz="1400" u="none" strike="noStrike" dirty="0">
                          <a:effectLst/>
                          <a:latin typeface="Cambria" panose="02040503050406030204" pitchFamily="18" charset="0"/>
                        </a:rPr>
                        <a:t>your Registrar Office for  attendance log from 1st week of Spring instruction to May 31, </a:t>
                      </a:r>
                      <a:r>
                        <a:rPr lang="en-US" sz="1400" u="none" strike="noStrike" dirty="0" smtClean="0">
                          <a:effectLst/>
                          <a:latin typeface="Cambria" panose="02040503050406030204" pitchFamily="18" charset="0"/>
                        </a:rPr>
                        <a:t>2019</a:t>
                      </a:r>
                    </a:p>
                    <a:p>
                      <a:pPr marL="342900" indent="-342900" algn="l" fontAlgn="ctr">
                        <a:buFont typeface="+mj-lt"/>
                        <a:buAutoNum type="arabicPeriod"/>
                      </a:pPr>
                      <a:r>
                        <a:rPr lang="en-US" sz="1400" u="none" strike="noStrike" dirty="0" smtClean="0">
                          <a:effectLst/>
                          <a:latin typeface="Cambria" panose="02040503050406030204" pitchFamily="18" charset="0"/>
                        </a:rPr>
                        <a:t>Enter </a:t>
                      </a:r>
                      <a:r>
                        <a:rPr lang="en-US" sz="1400" u="none" strike="noStrike" dirty="0">
                          <a:effectLst/>
                          <a:latin typeface="Cambria" panose="02040503050406030204" pitchFamily="18" charset="0"/>
                        </a:rPr>
                        <a:t>and submit grades electronically through Webadvisor </a:t>
                      </a:r>
                      <a:endParaRPr lang="en-US" sz="1400" u="none" strike="noStrike" dirty="0" smtClean="0">
                        <a:effectLst/>
                        <a:latin typeface="Cambria" panose="02040503050406030204" pitchFamily="18" charset="0"/>
                      </a:endParaRPr>
                    </a:p>
                    <a:p>
                      <a:pPr marL="342900" indent="-342900" algn="l" fontAlgn="ctr">
                        <a:buFont typeface="+mj-lt"/>
                        <a:buAutoNum type="arabicPeriod"/>
                      </a:pPr>
                      <a:r>
                        <a:rPr lang="en-US" sz="1400" u="none" strike="noStrike" dirty="0" smtClean="0">
                          <a:effectLst/>
                          <a:latin typeface="Cambria" panose="02040503050406030204" pitchFamily="18" charset="0"/>
                        </a:rPr>
                        <a:t>Upload </a:t>
                      </a:r>
                      <a:r>
                        <a:rPr lang="en-US" sz="1400" u="none" strike="noStrike" dirty="0">
                          <a:effectLst/>
                          <a:latin typeface="Cambria" panose="02040503050406030204" pitchFamily="18" charset="0"/>
                        </a:rPr>
                        <a:t>grades and attendance as one (1) .pdf file or as a separate file on Webadvisor </a:t>
                      </a:r>
                      <a:r>
                        <a:rPr lang="en-US" sz="1400" u="none" strike="noStrike" dirty="0" smtClean="0">
                          <a:effectLst/>
                          <a:latin typeface="Cambria" panose="02040503050406030204" pitchFamily="18" charset="0"/>
                        </a:rPr>
                        <a:t>&amp; Schoology for </a:t>
                      </a:r>
                      <a:r>
                        <a:rPr lang="en-US" sz="1400" u="none" strike="noStrike" dirty="0">
                          <a:effectLst/>
                          <a:latin typeface="Cambria" panose="02040503050406030204" pitchFamily="18" charset="0"/>
                        </a:rPr>
                        <a:t>each of your sections.</a:t>
                      </a:r>
                      <a:endParaRPr lang="en-US" sz="1400" b="0" i="0" u="none" strike="noStrike" dirty="0">
                        <a:solidFill>
                          <a:srgbClr val="000000"/>
                        </a:solidFill>
                        <a:effectLst/>
                        <a:latin typeface="Cambria" panose="02040503050406030204" pitchFamily="18" charset="0"/>
                      </a:endParaRPr>
                    </a:p>
                  </a:txBody>
                  <a:tcPr marL="8073" marR="8073" marT="8073" marB="0" anchor="ctr"/>
                </a:tc>
                <a:extLst>
                  <a:ext uri="{0D108BD9-81ED-4DB2-BD59-A6C34878D82A}">
                    <a16:rowId xmlns:a16="http://schemas.microsoft.com/office/drawing/2014/main" val="3512820780"/>
                  </a:ext>
                </a:extLst>
              </a:tr>
            </a:tbl>
          </a:graphicData>
        </a:graphic>
      </p:graphicFrame>
      <p:pic>
        <p:nvPicPr>
          <p:cNvPr id="5" name="Picture 4" descr="https://www.acteonline.org/wp-content/uploads/2018/03/HighQualityCTELogo-300x3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1148" y="77659"/>
            <a:ext cx="1445910" cy="144591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Image result for california dashboar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california dashboar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1148" y="1624634"/>
            <a:ext cx="1462721" cy="1160371"/>
          </a:xfrm>
          <a:prstGeom prst="rect">
            <a:avLst/>
          </a:prstGeom>
        </p:spPr>
      </p:pic>
    </p:spTree>
    <p:extLst>
      <p:ext uri="{BB962C8B-B14F-4D97-AF65-F5344CB8AC3E}">
        <p14:creationId xmlns:p14="http://schemas.microsoft.com/office/powerpoint/2010/main" val="31879373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581892"/>
            <a:ext cx="9601200" cy="889462"/>
          </a:xfrm>
        </p:spPr>
        <p:txBody>
          <a:bodyPr/>
          <a:lstStyle/>
          <a:p>
            <a:pPr algn="ctr"/>
            <a:r>
              <a:rPr lang="en-US" dirty="0" smtClean="0">
                <a:solidFill>
                  <a:srgbClr val="0000CC"/>
                </a:solidFill>
                <a:latin typeface="Berlin Sans FB Demi" panose="020E0802020502020306" pitchFamily="34" charset="0"/>
              </a:rPr>
              <a:t>Dual Enrollment Evaluations</a:t>
            </a:r>
            <a:endParaRPr lang="en-US" dirty="0">
              <a:solidFill>
                <a:srgbClr val="0000CC"/>
              </a:solidFill>
              <a:latin typeface="Berlin Sans FB Demi" panose="020E0802020502020306" pitchFamily="34" charset="0"/>
            </a:endParaRPr>
          </a:p>
        </p:txBody>
      </p:sp>
      <p:sp>
        <p:nvSpPr>
          <p:cNvPr id="3" name="Content Placeholder 2"/>
          <p:cNvSpPr>
            <a:spLocks noGrp="1"/>
          </p:cNvSpPr>
          <p:nvPr>
            <p:ph idx="1"/>
          </p:nvPr>
        </p:nvSpPr>
        <p:spPr>
          <a:xfrm>
            <a:off x="1371600" y="1471353"/>
            <a:ext cx="9601200" cy="5178829"/>
          </a:xfrm>
        </p:spPr>
        <p:txBody>
          <a:bodyPr>
            <a:normAutofit fontScale="77500" lnSpcReduction="20000"/>
          </a:bodyPr>
          <a:lstStyle/>
          <a:p>
            <a:pPr>
              <a:lnSpc>
                <a:spcPct val="120000"/>
              </a:lnSpc>
              <a:spcBef>
                <a:spcPts val="0"/>
              </a:spcBef>
              <a:spcAft>
                <a:spcPts val="0"/>
              </a:spcAft>
              <a:buSzPct val="75000"/>
            </a:pPr>
            <a:r>
              <a:rPr lang="en-US" dirty="0" smtClean="0">
                <a:latin typeface="Cambria" panose="02040503050406030204" pitchFamily="18" charset="0"/>
              </a:rPr>
              <a:t>Feb 19 - Apr 1  </a:t>
            </a:r>
            <a:endParaRPr lang="en-US" dirty="0">
              <a:latin typeface="Cambria" panose="02040503050406030204" pitchFamily="18" charset="0"/>
            </a:endParaRPr>
          </a:p>
          <a:p>
            <a:pPr lvl="0">
              <a:buSzPct val="75000"/>
            </a:pPr>
            <a:r>
              <a:rPr lang="en-US" dirty="0">
                <a:latin typeface="Cambria" panose="02040503050406030204" pitchFamily="18" charset="0"/>
              </a:rPr>
              <a:t>Please notify the main office that you will have a college representative coming to conduct a dual enrolment evaluation.  </a:t>
            </a:r>
          </a:p>
          <a:p>
            <a:pPr lvl="0">
              <a:lnSpc>
                <a:spcPct val="120000"/>
              </a:lnSpc>
              <a:spcBef>
                <a:spcPts val="0"/>
              </a:spcBef>
              <a:spcAft>
                <a:spcPts val="0"/>
              </a:spcAft>
              <a:buSzPct val="75000"/>
            </a:pPr>
            <a:r>
              <a:rPr lang="en-US" dirty="0" smtClean="0">
                <a:latin typeface="Cambria" panose="02040503050406030204" pitchFamily="18" charset="0"/>
              </a:rPr>
              <a:t>Evaluation:  50 </a:t>
            </a:r>
            <a:r>
              <a:rPr lang="en-US" dirty="0">
                <a:latin typeface="Cambria" panose="02040503050406030204" pitchFamily="18" charset="0"/>
              </a:rPr>
              <a:t>minutes long </a:t>
            </a:r>
            <a:r>
              <a:rPr lang="en-US" dirty="0" smtClean="0">
                <a:latin typeface="Cambria" panose="02040503050406030204" pitchFamily="18" charset="0"/>
              </a:rPr>
              <a:t>that </a:t>
            </a:r>
            <a:r>
              <a:rPr lang="en-US" dirty="0">
                <a:latin typeface="Cambria" panose="02040503050406030204" pitchFamily="18" charset="0"/>
              </a:rPr>
              <a:t>will consist of a 30-35 minute lecture followed by a 15-20 minute student </a:t>
            </a:r>
            <a:r>
              <a:rPr lang="en-US" dirty="0" smtClean="0">
                <a:latin typeface="Cambria" panose="02040503050406030204" pitchFamily="18" charset="0"/>
              </a:rPr>
              <a:t>survey.</a:t>
            </a:r>
          </a:p>
          <a:p>
            <a:pPr lvl="0">
              <a:lnSpc>
                <a:spcPct val="120000"/>
              </a:lnSpc>
              <a:spcBef>
                <a:spcPts val="0"/>
              </a:spcBef>
              <a:spcAft>
                <a:spcPts val="0"/>
              </a:spcAft>
              <a:buSzPct val="75000"/>
            </a:pPr>
            <a:r>
              <a:rPr lang="en-US" dirty="0" smtClean="0">
                <a:latin typeface="Cambria" panose="02040503050406030204" pitchFamily="18" charset="0"/>
              </a:rPr>
              <a:t>Select </a:t>
            </a:r>
            <a:r>
              <a:rPr lang="en-US" dirty="0">
                <a:latin typeface="Cambria" panose="02040503050406030204" pitchFamily="18" charset="0"/>
              </a:rPr>
              <a:t>one topic, one course objective, and a Student Learning Outcome (SLO) listed in the course outline. </a:t>
            </a:r>
            <a:endParaRPr lang="en-US" dirty="0" smtClean="0">
              <a:latin typeface="Cambria" panose="02040503050406030204" pitchFamily="18" charset="0"/>
            </a:endParaRPr>
          </a:p>
          <a:p>
            <a:pPr lvl="0">
              <a:lnSpc>
                <a:spcPct val="120000"/>
              </a:lnSpc>
              <a:spcBef>
                <a:spcPts val="0"/>
              </a:spcBef>
              <a:spcAft>
                <a:spcPts val="0"/>
              </a:spcAft>
              <a:buSzPct val="75000"/>
            </a:pPr>
            <a:r>
              <a:rPr lang="en-US" dirty="0" smtClean="0">
                <a:latin typeface="Cambria" panose="02040503050406030204" pitchFamily="18" charset="0"/>
              </a:rPr>
              <a:t>Please </a:t>
            </a:r>
            <a:r>
              <a:rPr lang="en-US" dirty="0">
                <a:latin typeface="Cambria" panose="02040503050406030204" pitchFamily="18" charset="0"/>
              </a:rPr>
              <a:t>prepare a folder with the following materials in the event they are requested by the evaluator. </a:t>
            </a:r>
            <a:endParaRPr lang="en-US" dirty="0" smtClean="0">
              <a:latin typeface="Cambria" panose="02040503050406030204" pitchFamily="18" charset="0"/>
            </a:endParaRPr>
          </a:p>
          <a:p>
            <a:pPr marL="0" lvl="0" indent="0">
              <a:lnSpc>
                <a:spcPct val="120000"/>
              </a:lnSpc>
              <a:spcBef>
                <a:spcPts val="0"/>
              </a:spcBef>
              <a:spcAft>
                <a:spcPts val="0"/>
              </a:spcAft>
              <a:buSzPct val="75000"/>
              <a:buNone/>
            </a:pPr>
            <a:r>
              <a:rPr lang="en-US" dirty="0">
                <a:latin typeface="Cambria" panose="02040503050406030204" pitchFamily="18" charset="0"/>
              </a:rPr>
              <a:t>	</a:t>
            </a:r>
            <a:r>
              <a:rPr lang="en-US" b="1" dirty="0" smtClean="0">
                <a:latin typeface="Cambria" panose="02040503050406030204" pitchFamily="18" charset="0"/>
              </a:rPr>
              <a:t>Evaluation </a:t>
            </a:r>
            <a:r>
              <a:rPr lang="en-US" b="1" dirty="0">
                <a:latin typeface="Cambria" panose="02040503050406030204" pitchFamily="18" charset="0"/>
              </a:rPr>
              <a:t>Folder Contents: </a:t>
            </a:r>
          </a:p>
          <a:p>
            <a:pPr lvl="3">
              <a:lnSpc>
                <a:spcPct val="120000"/>
              </a:lnSpc>
              <a:spcBef>
                <a:spcPts val="0"/>
              </a:spcBef>
              <a:spcAft>
                <a:spcPts val="0"/>
              </a:spcAft>
              <a:buFont typeface="Wingdings" panose="05000000000000000000" pitchFamily="2" charset="2"/>
              <a:buChar char="q"/>
            </a:pPr>
            <a:r>
              <a:rPr lang="en-US" dirty="0">
                <a:latin typeface="Cambria" panose="02040503050406030204" pitchFamily="18" charset="0"/>
              </a:rPr>
              <a:t>A printed copy of your syllabus.</a:t>
            </a:r>
          </a:p>
          <a:p>
            <a:pPr lvl="3">
              <a:lnSpc>
                <a:spcPct val="120000"/>
              </a:lnSpc>
              <a:spcBef>
                <a:spcPts val="0"/>
              </a:spcBef>
              <a:spcAft>
                <a:spcPts val="0"/>
              </a:spcAft>
              <a:buFont typeface="Wingdings" panose="05000000000000000000" pitchFamily="2" charset="2"/>
              <a:buChar char="q"/>
            </a:pPr>
            <a:r>
              <a:rPr lang="en-US" dirty="0">
                <a:latin typeface="Cambria" panose="02040503050406030204" pitchFamily="18" charset="0"/>
              </a:rPr>
              <a:t>Attendance Roster</a:t>
            </a:r>
          </a:p>
          <a:p>
            <a:pPr lvl="3">
              <a:lnSpc>
                <a:spcPct val="120000"/>
              </a:lnSpc>
              <a:spcBef>
                <a:spcPts val="0"/>
              </a:spcBef>
              <a:spcAft>
                <a:spcPts val="0"/>
              </a:spcAft>
              <a:buFont typeface="Wingdings" panose="05000000000000000000" pitchFamily="2" charset="2"/>
              <a:buChar char="q"/>
            </a:pPr>
            <a:r>
              <a:rPr lang="en-US" dirty="0">
                <a:latin typeface="Cambria" panose="02040503050406030204" pitchFamily="18" charset="0"/>
              </a:rPr>
              <a:t>Current Student Grades </a:t>
            </a:r>
          </a:p>
          <a:p>
            <a:pPr lvl="3">
              <a:lnSpc>
                <a:spcPct val="120000"/>
              </a:lnSpc>
              <a:spcBef>
                <a:spcPts val="0"/>
              </a:spcBef>
              <a:spcAft>
                <a:spcPts val="0"/>
              </a:spcAft>
              <a:buFont typeface="Wingdings" panose="05000000000000000000" pitchFamily="2" charset="2"/>
              <a:buChar char="q"/>
            </a:pPr>
            <a:r>
              <a:rPr lang="en-US" dirty="0">
                <a:latin typeface="Cambria" panose="02040503050406030204" pitchFamily="18" charset="0"/>
              </a:rPr>
              <a:t>Printed copies of assignments/projects students will complete throughout the class. Example: instruction handouts, PowerPoint presentations, lesson plans (no dates) (no samples of student work)</a:t>
            </a:r>
          </a:p>
          <a:p>
            <a:pPr lvl="3">
              <a:lnSpc>
                <a:spcPct val="120000"/>
              </a:lnSpc>
              <a:spcBef>
                <a:spcPts val="0"/>
              </a:spcBef>
              <a:spcAft>
                <a:spcPts val="0"/>
              </a:spcAft>
              <a:buFont typeface="Wingdings" panose="05000000000000000000" pitchFamily="2" charset="2"/>
              <a:buChar char="q"/>
            </a:pPr>
            <a:r>
              <a:rPr lang="en-US" dirty="0">
                <a:latin typeface="Cambria" panose="02040503050406030204" pitchFamily="18" charset="0"/>
              </a:rPr>
              <a:t>Mid-term (if you give one</a:t>
            </a:r>
            <a:r>
              <a:rPr lang="en-US" dirty="0" smtClean="0">
                <a:latin typeface="Cambria" panose="02040503050406030204" pitchFamily="18" charset="0"/>
              </a:rPr>
              <a:t>)</a:t>
            </a:r>
            <a:endParaRPr lang="en-US" dirty="0">
              <a:latin typeface="Cambria" panose="02040503050406030204" pitchFamily="18" charset="0"/>
            </a:endParaRPr>
          </a:p>
          <a:p>
            <a:pPr lvl="3">
              <a:lnSpc>
                <a:spcPct val="120000"/>
              </a:lnSpc>
              <a:spcBef>
                <a:spcPts val="0"/>
              </a:spcBef>
              <a:spcAft>
                <a:spcPts val="0"/>
              </a:spcAft>
              <a:buFont typeface="Wingdings" panose="05000000000000000000" pitchFamily="2" charset="2"/>
              <a:buChar char="q"/>
            </a:pPr>
            <a:r>
              <a:rPr lang="en-US" dirty="0">
                <a:latin typeface="Cambria" panose="02040503050406030204" pitchFamily="18" charset="0"/>
              </a:rPr>
              <a:t>Final Exam with a grading </a:t>
            </a:r>
            <a:r>
              <a:rPr lang="en-US" dirty="0" smtClean="0">
                <a:latin typeface="Cambria" panose="02040503050406030204" pitchFamily="18" charset="0"/>
              </a:rPr>
              <a:t>rubric</a:t>
            </a:r>
          </a:p>
          <a:p>
            <a:pPr marL="1444752" lvl="3" indent="0">
              <a:lnSpc>
                <a:spcPct val="120000"/>
              </a:lnSpc>
              <a:spcBef>
                <a:spcPts val="0"/>
              </a:spcBef>
              <a:spcAft>
                <a:spcPts val="0"/>
              </a:spcAft>
              <a:buNone/>
            </a:pPr>
            <a:r>
              <a:rPr lang="en-US" dirty="0" smtClean="0">
                <a:latin typeface="Cambria" panose="02040503050406030204" pitchFamily="18" charset="0"/>
              </a:rPr>
              <a:t> </a:t>
            </a:r>
            <a:endParaRPr lang="en-US" dirty="0">
              <a:latin typeface="Cambria" panose="02040503050406030204" pitchFamily="18" charset="0"/>
            </a:endParaRPr>
          </a:p>
          <a:p>
            <a:pPr lvl="0">
              <a:lnSpc>
                <a:spcPct val="120000"/>
              </a:lnSpc>
              <a:spcBef>
                <a:spcPts val="0"/>
              </a:spcBef>
              <a:spcAft>
                <a:spcPts val="0"/>
              </a:spcAft>
              <a:buSzPct val="75000"/>
            </a:pPr>
            <a:r>
              <a:rPr lang="en-US" dirty="0">
                <a:latin typeface="Cambria" panose="02040503050406030204" pitchFamily="18" charset="0"/>
              </a:rPr>
              <a:t>When delivering your </a:t>
            </a:r>
            <a:r>
              <a:rPr lang="en-US" dirty="0" smtClean="0">
                <a:latin typeface="Cambria" panose="02040503050406030204" pitchFamily="18" charset="0"/>
              </a:rPr>
              <a:t>lesson, </a:t>
            </a:r>
            <a:r>
              <a:rPr lang="en-US" dirty="0">
                <a:latin typeface="Cambria" panose="02040503050406030204" pitchFamily="18" charset="0"/>
              </a:rPr>
              <a:t>please focus on the following best practices: </a:t>
            </a:r>
          </a:p>
          <a:p>
            <a:pPr lvl="1">
              <a:lnSpc>
                <a:spcPct val="120000"/>
              </a:lnSpc>
              <a:spcBef>
                <a:spcPts val="0"/>
              </a:spcBef>
              <a:spcAft>
                <a:spcPts val="0"/>
              </a:spcAft>
            </a:pPr>
            <a:r>
              <a:rPr lang="en-US" dirty="0">
                <a:latin typeface="Cambria" panose="02040503050406030204" pitchFamily="18" charset="0"/>
              </a:rPr>
              <a:t>Facilitate critical </a:t>
            </a:r>
            <a:r>
              <a:rPr lang="en-US" dirty="0" smtClean="0">
                <a:latin typeface="Cambria" panose="02040503050406030204" pitchFamily="18" charset="0"/>
              </a:rPr>
              <a:t>thinking </a:t>
            </a:r>
            <a:endParaRPr lang="en-US" dirty="0">
              <a:latin typeface="Cambria" panose="02040503050406030204" pitchFamily="18" charset="0"/>
            </a:endParaRPr>
          </a:p>
          <a:p>
            <a:pPr lvl="1">
              <a:lnSpc>
                <a:spcPct val="120000"/>
              </a:lnSpc>
              <a:spcBef>
                <a:spcPts val="0"/>
              </a:spcBef>
              <a:spcAft>
                <a:spcPts val="0"/>
              </a:spcAft>
            </a:pPr>
            <a:r>
              <a:rPr lang="en-US" dirty="0">
                <a:latin typeface="Cambria" panose="02040503050406030204" pitchFamily="18" charset="0"/>
              </a:rPr>
              <a:t>Sufficient material to make and sustain eye contact with </a:t>
            </a:r>
            <a:r>
              <a:rPr lang="en-US" dirty="0" smtClean="0">
                <a:latin typeface="Cambria" panose="02040503050406030204" pitchFamily="18" charset="0"/>
              </a:rPr>
              <a:t>students</a:t>
            </a:r>
            <a:endParaRPr lang="en-US" dirty="0">
              <a:latin typeface="Cambria" panose="02040503050406030204" pitchFamily="18" charset="0"/>
            </a:endParaRPr>
          </a:p>
          <a:p>
            <a:pPr>
              <a:lnSpc>
                <a:spcPct val="120000"/>
              </a:lnSpc>
              <a:spcBef>
                <a:spcPts val="0"/>
              </a:spcBef>
              <a:spcAft>
                <a:spcPts val="0"/>
              </a:spcAft>
              <a:buSzPct val="75000"/>
            </a:pPr>
            <a:r>
              <a:rPr lang="en-US" dirty="0" smtClean="0">
                <a:latin typeface="Cambria" panose="02040503050406030204" pitchFamily="18" charset="0"/>
              </a:rPr>
              <a:t>If applicable, demonstrate </a:t>
            </a:r>
            <a:r>
              <a:rPr lang="en-US" dirty="0">
                <a:latin typeface="Cambria" panose="02040503050406030204" pitchFamily="18" charset="0"/>
              </a:rPr>
              <a:t>proper use of equipment</a:t>
            </a:r>
            <a:r>
              <a:rPr lang="en-US" dirty="0" smtClean="0">
                <a:latin typeface="Cambria" panose="02040503050406030204" pitchFamily="18" charset="0"/>
              </a:rPr>
              <a:t>.</a:t>
            </a:r>
            <a:endParaRPr lang="en-US" dirty="0">
              <a:latin typeface="Cambria" panose="02040503050406030204" pitchFamily="18" charset="0"/>
            </a:endParaRPr>
          </a:p>
        </p:txBody>
      </p:sp>
    </p:spTree>
    <p:extLst>
      <p:ext uri="{BB962C8B-B14F-4D97-AF65-F5344CB8AC3E}">
        <p14:creationId xmlns:p14="http://schemas.microsoft.com/office/powerpoint/2010/main" val="26480354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902703" y="455530"/>
            <a:ext cx="2862835" cy="707886"/>
          </a:xfrm>
          <a:prstGeom prst="rect">
            <a:avLst/>
          </a:prstGeom>
          <a:noFill/>
          <a:ln w="9525">
            <a:noFill/>
            <a:miter lim="800000"/>
            <a:headEnd/>
            <a:tailEnd/>
          </a:ln>
        </p:spPr>
        <p:txBody>
          <a:bodyPr wrap="none">
            <a:spAutoFit/>
          </a:bodyPr>
          <a:lstStyle/>
          <a:p>
            <a:r>
              <a:rPr lang="en-US" sz="4000" b="1" dirty="0" smtClean="0">
                <a:latin typeface="Cambria" panose="02040503050406030204" pitchFamily="18" charset="0"/>
                <a:ea typeface="Cambria" panose="02040503050406030204" pitchFamily="18" charset="0"/>
              </a:rPr>
              <a:t>Event Point</a:t>
            </a:r>
            <a:endParaRPr lang="en-US" sz="4000" b="1" dirty="0">
              <a:latin typeface="Cambria" panose="02040503050406030204" pitchFamily="18" charset="0"/>
              <a:ea typeface="Cambria" panose="02040503050406030204" pitchFamily="18" charset="0"/>
            </a:endParaRPr>
          </a:p>
        </p:txBody>
      </p:sp>
      <p:sp>
        <p:nvSpPr>
          <p:cNvPr id="3" name="Subtitle 4"/>
          <p:cNvSpPr txBox="1">
            <a:spLocks/>
          </p:cNvSpPr>
          <p:nvPr/>
        </p:nvSpPr>
        <p:spPr>
          <a:xfrm>
            <a:off x="1769312" y="1466666"/>
            <a:ext cx="9211342" cy="1752600"/>
          </a:xfrm>
          <a:prstGeom prst="rect">
            <a:avLst/>
          </a:prstGeom>
        </p:spPr>
        <p:txBody>
          <a:bodyPr/>
          <a:lstStyle/>
          <a:p>
            <a:pPr algn="ctr" eaLnBrk="0" hangingPunct="0">
              <a:spcBef>
                <a:spcPct val="20000"/>
              </a:spcBef>
              <a:spcAft>
                <a:spcPts val="600"/>
              </a:spcAft>
              <a:buClr>
                <a:schemeClr val="tx2"/>
              </a:buClr>
              <a:buFont typeface="Arial" pitchFamily="34" charset="0"/>
              <a:buNone/>
              <a:defRPr/>
            </a:pPr>
            <a:r>
              <a:rPr lang="en-US" sz="11500" b="1" spc="30" dirty="0" smtClean="0">
                <a:solidFill>
                  <a:srgbClr val="FF0000"/>
                </a:solidFill>
                <a:latin typeface="Cambria" panose="02040503050406030204" pitchFamily="18" charset="0"/>
                <a:ea typeface="Cambria" panose="02040503050406030204" pitchFamily="18" charset="0"/>
              </a:rPr>
              <a:t>“</a:t>
            </a:r>
            <a:r>
              <a:rPr lang="en-US" sz="11500" b="1" spc="30" dirty="0" err="1" smtClean="0">
                <a:solidFill>
                  <a:srgbClr val="FF0000"/>
                </a:solidFill>
                <a:latin typeface="Cambria" panose="02040503050406030204" pitchFamily="18" charset="0"/>
                <a:ea typeface="Cambria" panose="02040503050406030204" pitchFamily="18" charset="0"/>
              </a:rPr>
              <a:t>highspeed</a:t>
            </a:r>
            <a:r>
              <a:rPr lang="en-US" sz="11500" b="1" spc="30" dirty="0" smtClean="0">
                <a:solidFill>
                  <a:srgbClr val="FF0000"/>
                </a:solidFill>
                <a:latin typeface="Cambria" panose="02040503050406030204" pitchFamily="18" charset="0"/>
                <a:ea typeface="Cambria" panose="02040503050406030204" pitchFamily="18" charset="0"/>
              </a:rPr>
              <a:t>”</a:t>
            </a:r>
            <a:endParaRPr lang="en-US" sz="11500" b="1" spc="30" dirty="0">
              <a:solidFill>
                <a:srgbClr val="FF0000"/>
              </a:solidFill>
              <a:latin typeface="Cambria" panose="02040503050406030204" pitchFamily="18" charset="0"/>
              <a:ea typeface="Cambria" panose="02040503050406030204" pitchFamily="18" charset="0"/>
            </a:endParaRPr>
          </a:p>
        </p:txBody>
      </p:sp>
      <p:sp>
        <p:nvSpPr>
          <p:cNvPr id="4" name="TextBox 3"/>
          <p:cNvSpPr txBox="1"/>
          <p:nvPr/>
        </p:nvSpPr>
        <p:spPr>
          <a:xfrm>
            <a:off x="1131304" y="4139656"/>
            <a:ext cx="9612896" cy="1323439"/>
          </a:xfrm>
          <a:prstGeom prst="rect">
            <a:avLst/>
          </a:prstGeom>
          <a:noFill/>
        </p:spPr>
        <p:txBody>
          <a:bodyPr wrap="square" rtlCol="0">
            <a:spAutoFit/>
          </a:bodyPr>
          <a:lstStyle/>
          <a:p>
            <a:pPr algn="ctr"/>
            <a:r>
              <a:rPr lang="en-US" sz="4000" b="1" dirty="0" smtClean="0">
                <a:latin typeface="Cambria" panose="02040503050406030204" pitchFamily="18" charset="0"/>
                <a:ea typeface="Cambria" panose="02040503050406030204" pitchFamily="18" charset="0"/>
              </a:rPr>
              <a:t>Please do not connect your </a:t>
            </a:r>
          </a:p>
          <a:p>
            <a:pPr algn="ctr"/>
            <a:r>
              <a:rPr lang="en-US" sz="4000" b="1" dirty="0" smtClean="0">
                <a:latin typeface="Cambria" panose="02040503050406030204" pitchFamily="18" charset="0"/>
                <a:ea typeface="Cambria" panose="02040503050406030204" pitchFamily="18" charset="0"/>
              </a:rPr>
              <a:t>cell phone to the WI-FI</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855111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3642" y="242713"/>
            <a:ext cx="8126183" cy="1569660"/>
          </a:xfrm>
          <a:prstGeom prst="rect">
            <a:avLst/>
          </a:prstGeom>
          <a:noFill/>
        </p:spPr>
        <p:txBody>
          <a:bodyPr wrap="square" rtlCol="0">
            <a:spAutoFit/>
          </a:bodyPr>
          <a:lstStyle/>
          <a:p>
            <a:pPr algn="ctr"/>
            <a:r>
              <a:rPr lang="en-US" sz="4800" b="1" dirty="0" smtClean="0">
                <a:solidFill>
                  <a:srgbClr val="0000CC"/>
                </a:solidFill>
                <a:latin typeface="Berlin Sans FB Demi" panose="020E0802020502020306" pitchFamily="34" charset="0"/>
                <a:ea typeface="Cambria" panose="02040503050406030204" pitchFamily="18" charset="0"/>
              </a:rPr>
              <a:t>Valley ROP </a:t>
            </a:r>
            <a:br>
              <a:rPr lang="en-US" sz="4800" b="1" dirty="0" smtClean="0">
                <a:solidFill>
                  <a:srgbClr val="0000CC"/>
                </a:solidFill>
                <a:latin typeface="Berlin Sans FB Demi" panose="020E0802020502020306" pitchFamily="34" charset="0"/>
                <a:ea typeface="Cambria" panose="02040503050406030204" pitchFamily="18" charset="0"/>
              </a:rPr>
            </a:br>
            <a:r>
              <a:rPr lang="en-US" sz="4800" b="1" dirty="0" smtClean="0">
                <a:solidFill>
                  <a:srgbClr val="0000CC"/>
                </a:solidFill>
                <a:latin typeface="Berlin Sans FB Demi" panose="020E0802020502020306" pitchFamily="34" charset="0"/>
                <a:ea typeface="Cambria" panose="02040503050406030204" pitchFamily="18" charset="0"/>
              </a:rPr>
              <a:t>Internships and Scholarships</a:t>
            </a:r>
            <a:endParaRPr lang="en-US" sz="4800" b="1" dirty="0">
              <a:solidFill>
                <a:srgbClr val="0000CC"/>
              </a:solidFill>
              <a:latin typeface="Berlin Sans FB Demi" panose="020E0802020502020306" pitchFamily="34" charset="0"/>
              <a:ea typeface="Cambria" panose="02040503050406030204" pitchFamily="18" charset="0"/>
            </a:endParaRPr>
          </a:p>
        </p:txBody>
      </p:sp>
      <p:sp>
        <p:nvSpPr>
          <p:cNvPr id="3" name="TextBox 2"/>
          <p:cNvSpPr txBox="1"/>
          <p:nvPr/>
        </p:nvSpPr>
        <p:spPr>
          <a:xfrm>
            <a:off x="1172823" y="2117606"/>
            <a:ext cx="8961035" cy="4216539"/>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Reedley College</a:t>
            </a:r>
          </a:p>
          <a:p>
            <a:pPr marL="1371600" lvl="2" indent="-457200">
              <a:buFont typeface="Arial" panose="020B0604020202020204" pitchFamily="34" charset="0"/>
              <a:buChar char="•"/>
            </a:pPr>
            <a:r>
              <a:rPr lang="en-US" sz="2800" dirty="0">
                <a:latin typeface="Cambria" panose="02040503050406030204" pitchFamily="18" charset="0"/>
                <a:ea typeface="Cambria" panose="02040503050406030204" pitchFamily="18" charset="0"/>
              </a:rPr>
              <a:t>Manufacturing Automotive</a:t>
            </a:r>
          </a:p>
          <a:p>
            <a:pPr marL="1371600" lvl="2" indent="-457200">
              <a:buFont typeface="Arial" panose="020B0604020202020204" pitchFamily="34" charset="0"/>
              <a:buChar char="•"/>
            </a:pPr>
            <a:r>
              <a:rPr lang="en-US" sz="2800" dirty="0">
                <a:latin typeface="Cambria" panose="02040503050406030204" pitchFamily="18" charset="0"/>
                <a:ea typeface="Cambria" panose="02040503050406030204" pitchFamily="18" charset="0"/>
              </a:rPr>
              <a:t>Forestry Tech Firefighting (Wildland)</a:t>
            </a:r>
          </a:p>
          <a:p>
            <a:pPr marL="1371600" lvl="2" indent="-457200">
              <a:buFont typeface="Arial" panose="020B0604020202020204" pitchFamily="34" charset="0"/>
              <a:buChar char="•"/>
            </a:pPr>
            <a:r>
              <a:rPr lang="en-US" sz="2800" dirty="0">
                <a:latin typeface="Cambria" panose="02040503050406030204" pitchFamily="18" charset="0"/>
                <a:ea typeface="Cambria" panose="02040503050406030204" pitchFamily="18" charset="0"/>
              </a:rPr>
              <a:t>Automotive</a:t>
            </a:r>
          </a:p>
          <a:p>
            <a:endParaRPr lang="en-US" sz="24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Fresno City College</a:t>
            </a:r>
          </a:p>
          <a:p>
            <a:pPr marL="1371600" lvl="2" indent="-457200">
              <a:buFont typeface="Arial" panose="020B0604020202020204" pitchFamily="34" charset="0"/>
              <a:buChar char="•"/>
            </a:pPr>
            <a:r>
              <a:rPr lang="en-US" sz="2800" dirty="0">
                <a:latin typeface="Cambria" panose="02040503050406030204" pitchFamily="18" charset="0"/>
                <a:ea typeface="Cambria" panose="02040503050406030204" pitchFamily="18" charset="0"/>
              </a:rPr>
              <a:t>Fire Academy</a:t>
            </a:r>
          </a:p>
          <a:p>
            <a:pPr marL="1371600" lvl="2" indent="-457200">
              <a:buFont typeface="Arial" panose="020B0604020202020204" pitchFamily="34" charset="0"/>
              <a:buChar char="•"/>
            </a:pPr>
            <a:r>
              <a:rPr lang="en-US" sz="2800" dirty="0">
                <a:latin typeface="Cambria" panose="02040503050406030204" pitchFamily="18" charset="0"/>
                <a:ea typeface="Cambria" panose="02040503050406030204" pitchFamily="18" charset="0"/>
              </a:rPr>
              <a:t>Emergency Medical Technician (EMT)</a:t>
            </a:r>
          </a:p>
          <a:p>
            <a:endParaRPr lang="en-US" sz="4000" b="1" dirty="0">
              <a:latin typeface="Cambria" panose="02040503050406030204" pitchFamily="18" charset="0"/>
              <a:ea typeface="Cambria" panose="02040503050406030204" pitchFamily="18" charset="0"/>
            </a:endParaRPr>
          </a:p>
        </p:txBody>
      </p:sp>
      <p:pic>
        <p:nvPicPr>
          <p:cNvPr id="4" name="Picture 3" descr="https://www.acteonline.org/wp-content/uploads/2018/03/HighQualityCTELogo-300x3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9623" y="242713"/>
            <a:ext cx="1373835" cy="1373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262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834992"/>
          </a:xfrm>
        </p:spPr>
        <p:txBody>
          <a:bodyPr/>
          <a:lstStyle/>
          <a:p>
            <a:pPr algn="ctr"/>
            <a:r>
              <a:rPr lang="en-US" b="1" dirty="0" smtClean="0">
                <a:solidFill>
                  <a:srgbClr val="0000CC"/>
                </a:solidFill>
                <a:latin typeface="Berlin Sans FB Demi" panose="020E0802020502020306" pitchFamily="34" charset="0"/>
                <a:ea typeface="Cambria" panose="02040503050406030204" pitchFamily="18" charset="0"/>
              </a:rPr>
              <a:t>Internships at your District	</a:t>
            </a:r>
            <a:endParaRPr lang="en-US" dirty="0"/>
          </a:p>
        </p:txBody>
      </p:sp>
      <p:sp>
        <p:nvSpPr>
          <p:cNvPr id="3" name="Content Placeholder 2"/>
          <p:cNvSpPr>
            <a:spLocks noGrp="1"/>
          </p:cNvSpPr>
          <p:nvPr>
            <p:ph idx="1"/>
          </p:nvPr>
        </p:nvSpPr>
        <p:spPr>
          <a:xfrm>
            <a:off x="1850571" y="1816883"/>
            <a:ext cx="5307874" cy="3303758"/>
          </a:xfrm>
        </p:spPr>
        <p:txBody>
          <a:bodyPr>
            <a:normAutofit/>
          </a:bodyPr>
          <a:lstStyle/>
          <a:p>
            <a:pPr>
              <a:buFont typeface="Wingdings" panose="05000000000000000000" pitchFamily="2" charset="2"/>
              <a:buChar char="§"/>
            </a:pPr>
            <a:r>
              <a:rPr lang="en-US" sz="3200" dirty="0" smtClean="0">
                <a:latin typeface="Cambria" panose="02040503050406030204" pitchFamily="18" charset="0"/>
              </a:rPr>
              <a:t>KCUSD</a:t>
            </a:r>
          </a:p>
          <a:p>
            <a:pPr>
              <a:buFont typeface="Wingdings" panose="05000000000000000000" pitchFamily="2" charset="2"/>
              <a:buChar char="§"/>
            </a:pPr>
            <a:r>
              <a:rPr lang="en-US" sz="3200" dirty="0" smtClean="0">
                <a:latin typeface="Cambria" panose="02040503050406030204" pitchFamily="18" charset="0"/>
              </a:rPr>
              <a:t>Selma </a:t>
            </a:r>
            <a:r>
              <a:rPr lang="en-US" sz="3200" dirty="0">
                <a:latin typeface="Cambria" panose="02040503050406030204" pitchFamily="18" charset="0"/>
              </a:rPr>
              <a:t>USD</a:t>
            </a:r>
          </a:p>
          <a:p>
            <a:pPr>
              <a:buFont typeface="Wingdings" panose="05000000000000000000" pitchFamily="2" charset="2"/>
              <a:buChar char="§"/>
            </a:pPr>
            <a:r>
              <a:rPr lang="en-US" sz="3200" dirty="0" smtClean="0">
                <a:latin typeface="Cambria" panose="02040503050406030204" pitchFamily="18" charset="0"/>
              </a:rPr>
              <a:t>Dinuba </a:t>
            </a:r>
            <a:r>
              <a:rPr lang="en-US" sz="3200" dirty="0">
                <a:latin typeface="Cambria" panose="02040503050406030204" pitchFamily="18" charset="0"/>
              </a:rPr>
              <a:t>USD</a:t>
            </a:r>
          </a:p>
          <a:p>
            <a:pPr>
              <a:buFont typeface="Wingdings" panose="05000000000000000000" pitchFamily="2" charset="2"/>
              <a:buChar char="§"/>
            </a:pPr>
            <a:r>
              <a:rPr lang="en-US" sz="3200" dirty="0" smtClean="0">
                <a:latin typeface="Cambria" panose="02040503050406030204" pitchFamily="18" charset="0"/>
              </a:rPr>
              <a:t>Orosi </a:t>
            </a:r>
            <a:r>
              <a:rPr lang="en-US" sz="3200" dirty="0">
                <a:latin typeface="Cambria" panose="02040503050406030204" pitchFamily="18" charset="0"/>
              </a:rPr>
              <a:t>USD</a:t>
            </a:r>
          </a:p>
          <a:p>
            <a:pPr>
              <a:buFont typeface="Wingdings" panose="05000000000000000000" pitchFamily="2" charset="2"/>
              <a:buChar char="§"/>
            </a:pPr>
            <a:r>
              <a:rPr lang="en-US" sz="3200" dirty="0" smtClean="0">
                <a:latin typeface="Cambria" panose="02040503050406030204" pitchFamily="18" charset="0"/>
              </a:rPr>
              <a:t>Sanger USD</a:t>
            </a:r>
            <a:endParaRPr lang="en-US" sz="3200" dirty="0">
              <a:latin typeface="Cambria" panose="02040503050406030204" pitchFamily="18" charset="0"/>
            </a:endParaRPr>
          </a:p>
        </p:txBody>
      </p:sp>
      <p:pic>
        <p:nvPicPr>
          <p:cNvPr id="4" name="Picture 3" descr="https://www.acteonline.org/wp-content/uploads/2018/03/HighQualityCTELogo-300x3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71611" y="261432"/>
            <a:ext cx="1434622" cy="1434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6079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69963" y="153338"/>
            <a:ext cx="7315199" cy="1015663"/>
          </a:xfrm>
          <a:prstGeom prst="rect">
            <a:avLst/>
          </a:prstGeom>
          <a:noFill/>
        </p:spPr>
        <p:txBody>
          <a:bodyPr wrap="square" rtlCol="0">
            <a:spAutoFit/>
          </a:bodyPr>
          <a:lstStyle/>
          <a:p>
            <a:pPr algn="ctr"/>
            <a:r>
              <a:rPr lang="en-US" sz="6000" dirty="0" smtClean="0">
                <a:solidFill>
                  <a:srgbClr val="0000CC"/>
                </a:solidFill>
                <a:latin typeface="Berlin Sans FB Demi" panose="020E0802020502020306" pitchFamily="34" charset="0"/>
                <a:ea typeface="Cambria" panose="02040503050406030204" pitchFamily="18" charset="0"/>
              </a:rPr>
              <a:t>Upcoming Events</a:t>
            </a:r>
            <a:endParaRPr lang="en-US" sz="6000" dirty="0">
              <a:solidFill>
                <a:srgbClr val="0000CC"/>
              </a:solidFill>
              <a:latin typeface="Berlin Sans FB Demi" panose="020E0802020502020306" pitchFamily="34" charset="0"/>
              <a:ea typeface="Cambria" panose="02040503050406030204" pitchFamily="18" charset="0"/>
            </a:endParaRPr>
          </a:p>
        </p:txBody>
      </p:sp>
      <p:sp>
        <p:nvSpPr>
          <p:cNvPr id="3" name="TextBox 2"/>
          <p:cNvSpPr txBox="1"/>
          <p:nvPr/>
        </p:nvSpPr>
        <p:spPr>
          <a:xfrm>
            <a:off x="1143844" y="1169001"/>
            <a:ext cx="10281344" cy="5786199"/>
          </a:xfrm>
          <a:prstGeom prst="rect">
            <a:avLst/>
          </a:prstGeom>
          <a:noFill/>
        </p:spPr>
        <p:txBody>
          <a:bodyPr wrap="square" rtlCol="0">
            <a:spAutoFit/>
          </a:bodyPr>
          <a:lstStyle/>
          <a:p>
            <a:pPr marL="342900" indent="-342900">
              <a:buFont typeface="Wingdings" panose="05000000000000000000" pitchFamily="2" charset="2"/>
              <a:buChar char="q"/>
            </a:pPr>
            <a:r>
              <a:rPr lang="en-US" sz="3200" b="1" dirty="0" smtClean="0"/>
              <a:t> Skills </a:t>
            </a:r>
            <a:r>
              <a:rPr lang="en-US" sz="3200" b="1" dirty="0"/>
              <a:t>USA Regional Competition</a:t>
            </a:r>
          </a:p>
          <a:p>
            <a:pPr marL="1257300" lvl="2" indent="-342900">
              <a:buFont typeface="Wingdings" panose="05000000000000000000" pitchFamily="2" charset="2"/>
              <a:buChar char="§"/>
            </a:pPr>
            <a:r>
              <a:rPr lang="en-US" sz="2000" dirty="0">
                <a:solidFill>
                  <a:srgbClr val="FF0000"/>
                </a:solidFill>
                <a:latin typeface="Cambria" panose="02040503050406030204" pitchFamily="18" charset="0"/>
                <a:ea typeface="Cambria" panose="02040503050406030204" pitchFamily="18" charset="0"/>
              </a:rPr>
              <a:t>2/23/19, Paso Robles </a:t>
            </a:r>
            <a:r>
              <a:rPr lang="en-US" sz="2000" dirty="0" smtClean="0">
                <a:solidFill>
                  <a:srgbClr val="FF0000"/>
                </a:solidFill>
                <a:latin typeface="Cambria" panose="02040503050406030204" pitchFamily="18" charset="0"/>
                <a:ea typeface="Cambria" panose="02040503050406030204" pitchFamily="18" charset="0"/>
              </a:rPr>
              <a:t>HS</a:t>
            </a:r>
            <a:r>
              <a:rPr lang="en-US" sz="2400" dirty="0" smtClean="0">
                <a:solidFill>
                  <a:srgbClr val="FF0000"/>
                </a:solidFill>
              </a:rPr>
              <a:t/>
            </a:r>
            <a:br>
              <a:rPr lang="en-US" sz="2400" dirty="0" smtClean="0">
                <a:solidFill>
                  <a:srgbClr val="FF0000"/>
                </a:solidFill>
              </a:rPr>
            </a:br>
            <a:endParaRPr lang="en-US" sz="2400" dirty="0" smtClean="0">
              <a:solidFill>
                <a:srgbClr val="FF0000"/>
              </a:solidFill>
            </a:endParaRPr>
          </a:p>
          <a:p>
            <a:pPr marL="342900" indent="-342900">
              <a:buFont typeface="Wingdings" panose="05000000000000000000" pitchFamily="2" charset="2"/>
              <a:buChar char="q"/>
            </a:pPr>
            <a:r>
              <a:rPr lang="en-US" sz="3200" b="1" dirty="0" smtClean="0"/>
              <a:t> JAM </a:t>
            </a:r>
            <a:r>
              <a:rPr lang="en-US" sz="3200" b="1" dirty="0"/>
              <a:t>on Tuesday March </a:t>
            </a:r>
            <a:r>
              <a:rPr lang="en-US" sz="3200" b="1" dirty="0" smtClean="0"/>
              <a:t>12, 2019</a:t>
            </a:r>
            <a:endParaRPr lang="en-US" sz="3200" b="1" dirty="0"/>
          </a:p>
          <a:p>
            <a:pPr marL="1257300" lvl="2" indent="-342900">
              <a:buFont typeface="Wingdings" panose="05000000000000000000" pitchFamily="2" charset="2"/>
              <a:buChar char="§"/>
            </a:pPr>
            <a:r>
              <a:rPr lang="en-US" sz="2000" dirty="0">
                <a:solidFill>
                  <a:srgbClr val="FF0000"/>
                </a:solidFill>
                <a:latin typeface="Cambria" panose="02040503050406030204" pitchFamily="18" charset="0"/>
                <a:ea typeface="Cambria" panose="02040503050406030204" pitchFamily="18" charset="0"/>
              </a:rPr>
              <a:t>Online Enrollment </a:t>
            </a:r>
            <a:r>
              <a:rPr lang="en-US" sz="2000" dirty="0" smtClean="0">
                <a:solidFill>
                  <a:srgbClr val="FF0000"/>
                </a:solidFill>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Job Speaker</a:t>
            </a:r>
            <a:r>
              <a:rPr lang="en-US" sz="2400" dirty="0" smtClean="0"/>
              <a:t/>
            </a:r>
            <a:br>
              <a:rPr lang="en-US" sz="2400" dirty="0" smtClean="0"/>
            </a:br>
            <a:endParaRPr lang="en-US" sz="2400" dirty="0" smtClean="0"/>
          </a:p>
          <a:p>
            <a:pPr marL="342900" indent="-342900">
              <a:buFont typeface="Wingdings" panose="05000000000000000000" pitchFamily="2" charset="2"/>
              <a:buChar char="q"/>
            </a:pPr>
            <a:r>
              <a:rPr lang="en-US" sz="3200" b="1" dirty="0" smtClean="0"/>
              <a:t> CSC </a:t>
            </a:r>
            <a:r>
              <a:rPr lang="en-US" sz="3200" b="1" dirty="0"/>
              <a:t>FCC </a:t>
            </a:r>
            <a:r>
              <a:rPr lang="en-US" sz="3200" b="1" dirty="0" smtClean="0"/>
              <a:t>– </a:t>
            </a:r>
            <a:r>
              <a:rPr lang="en-US" sz="3200" b="1" dirty="0"/>
              <a:t>Thursday March </a:t>
            </a:r>
            <a:r>
              <a:rPr lang="en-US" sz="3200" b="1" dirty="0" smtClean="0"/>
              <a:t>14, 2019</a:t>
            </a:r>
            <a:endParaRPr lang="en-US" sz="3200" b="1" dirty="0"/>
          </a:p>
          <a:p>
            <a:pPr marL="1257300" lvl="2" indent="-342900">
              <a:buFont typeface="Wingdings" panose="05000000000000000000" pitchFamily="2" charset="2"/>
              <a:buChar char="§"/>
            </a:pPr>
            <a:r>
              <a:rPr lang="en-US" dirty="0">
                <a:solidFill>
                  <a:srgbClr val="FF0000"/>
                </a:solidFill>
                <a:latin typeface="Cambria" panose="02040503050406030204" pitchFamily="18" charset="0"/>
                <a:ea typeface="Cambria" panose="02040503050406030204" pitchFamily="18" charset="0"/>
              </a:rPr>
              <a:t>Registration: January </a:t>
            </a:r>
            <a:r>
              <a:rPr lang="en-US" dirty="0" smtClean="0">
                <a:solidFill>
                  <a:srgbClr val="FF0000"/>
                </a:solidFill>
                <a:latin typeface="Cambria" panose="02040503050406030204" pitchFamily="18" charset="0"/>
                <a:ea typeface="Cambria" panose="02040503050406030204" pitchFamily="18" charset="0"/>
              </a:rPr>
              <a:t>29 to February 5</a:t>
            </a:r>
            <a:r>
              <a:rPr lang="en-US" baseline="30000" dirty="0">
                <a:solidFill>
                  <a:srgbClr val="FF0000"/>
                </a:solidFill>
                <a:latin typeface="Cambria" panose="02040503050406030204" pitchFamily="18" charset="0"/>
                <a:ea typeface="Cambria" panose="02040503050406030204" pitchFamily="18" charset="0"/>
              </a:rPr>
              <a:t> </a:t>
            </a:r>
            <a:r>
              <a:rPr lang="en-US" dirty="0" smtClean="0">
                <a:solidFill>
                  <a:srgbClr val="FF0000"/>
                </a:solidFill>
                <a:latin typeface="Cambria" panose="02040503050406030204" pitchFamily="18" charset="0"/>
                <a:ea typeface="Cambria" panose="02040503050406030204" pitchFamily="18" charset="0"/>
              </a:rPr>
              <a:t>with Restrictions (closed)</a:t>
            </a:r>
            <a:endParaRPr lang="en-US" dirty="0">
              <a:solidFill>
                <a:srgbClr val="FF0000"/>
              </a:solidFill>
              <a:latin typeface="Cambria" panose="02040503050406030204" pitchFamily="18" charset="0"/>
              <a:ea typeface="Cambria" panose="02040503050406030204" pitchFamily="18" charset="0"/>
            </a:endParaRPr>
          </a:p>
          <a:p>
            <a:pPr marL="1257300" lvl="2" indent="-342900">
              <a:buFont typeface="Wingdings" panose="05000000000000000000" pitchFamily="2" charset="2"/>
              <a:buChar char="§"/>
            </a:pPr>
            <a:r>
              <a:rPr lang="en-US" dirty="0">
                <a:solidFill>
                  <a:srgbClr val="FF0000"/>
                </a:solidFill>
                <a:latin typeface="Cambria" panose="02040503050406030204" pitchFamily="18" charset="0"/>
                <a:ea typeface="Cambria" panose="02040503050406030204" pitchFamily="18" charset="0"/>
              </a:rPr>
              <a:t>Registration: </a:t>
            </a:r>
            <a:r>
              <a:rPr lang="en-US" dirty="0" smtClean="0">
                <a:solidFill>
                  <a:srgbClr val="FF0000"/>
                </a:solidFill>
                <a:latin typeface="Cambria" panose="02040503050406030204" pitchFamily="18" charset="0"/>
                <a:ea typeface="Cambria" panose="02040503050406030204" pitchFamily="18" charset="0"/>
              </a:rPr>
              <a:t>February </a:t>
            </a:r>
            <a:r>
              <a:rPr lang="en-US" dirty="0">
                <a:solidFill>
                  <a:srgbClr val="FF0000"/>
                </a:solidFill>
                <a:latin typeface="Cambria" panose="02040503050406030204" pitchFamily="18" charset="0"/>
                <a:ea typeface="Cambria" panose="02040503050406030204" pitchFamily="18" charset="0"/>
              </a:rPr>
              <a:t>12, 2019 without site limitations</a:t>
            </a:r>
            <a:r>
              <a:rPr lang="en-US" sz="2400" dirty="0" smtClean="0">
                <a:solidFill>
                  <a:srgbClr val="FF0000"/>
                </a:solidFill>
              </a:rPr>
              <a:t/>
            </a:r>
            <a:br>
              <a:rPr lang="en-US" sz="2400" dirty="0" smtClean="0">
                <a:solidFill>
                  <a:srgbClr val="FF0000"/>
                </a:solidFill>
              </a:rPr>
            </a:br>
            <a:endParaRPr lang="en-US" sz="2400" dirty="0">
              <a:solidFill>
                <a:srgbClr val="FF0000"/>
              </a:solidFill>
            </a:endParaRPr>
          </a:p>
          <a:p>
            <a:pPr marL="342900" indent="-342900">
              <a:buFont typeface="Wingdings" panose="05000000000000000000" pitchFamily="2" charset="2"/>
              <a:buChar char="q"/>
            </a:pPr>
            <a:r>
              <a:rPr lang="en-US" sz="3200" b="1" dirty="0" smtClean="0"/>
              <a:t> Tiger ROmP – </a:t>
            </a:r>
            <a:r>
              <a:rPr lang="en-US" sz="3200" b="1" dirty="0"/>
              <a:t>Thursday April </a:t>
            </a:r>
            <a:r>
              <a:rPr lang="en-US" sz="3200" b="1" dirty="0" smtClean="0"/>
              <a:t>4, 2019</a:t>
            </a:r>
          </a:p>
          <a:p>
            <a:pPr marL="1257300" lvl="2" indent="-342900">
              <a:buFont typeface="Wingdings" panose="05000000000000000000" pitchFamily="2" charset="2"/>
              <a:buChar char="§"/>
            </a:pPr>
            <a:r>
              <a:rPr lang="en-US" dirty="0">
                <a:solidFill>
                  <a:srgbClr val="FF0000"/>
                </a:solidFill>
                <a:latin typeface="Cambria" panose="02040503050406030204" pitchFamily="18" charset="0"/>
                <a:ea typeface="Cambria" panose="02040503050406030204" pitchFamily="18" charset="0"/>
              </a:rPr>
              <a:t>Registration: </a:t>
            </a:r>
            <a:r>
              <a:rPr lang="en-US" dirty="0" smtClean="0">
                <a:solidFill>
                  <a:srgbClr val="FF0000"/>
                </a:solidFill>
                <a:latin typeface="Cambria" panose="02040503050406030204" pitchFamily="18" charset="0"/>
                <a:ea typeface="Cambria" panose="02040503050406030204" pitchFamily="18" charset="0"/>
              </a:rPr>
              <a:t>February 25th </a:t>
            </a:r>
            <a:r>
              <a:rPr lang="en-US" dirty="0">
                <a:solidFill>
                  <a:srgbClr val="FF0000"/>
                </a:solidFill>
                <a:latin typeface="Cambria" panose="02040503050406030204" pitchFamily="18" charset="0"/>
                <a:ea typeface="Cambria" panose="02040503050406030204" pitchFamily="18" charset="0"/>
              </a:rPr>
              <a:t>to </a:t>
            </a:r>
            <a:r>
              <a:rPr lang="en-US" dirty="0" smtClean="0">
                <a:solidFill>
                  <a:srgbClr val="FF0000"/>
                </a:solidFill>
                <a:latin typeface="Cambria" panose="02040503050406030204" pitchFamily="18" charset="0"/>
                <a:ea typeface="Cambria" panose="02040503050406030204" pitchFamily="18" charset="0"/>
              </a:rPr>
              <a:t>March 8th </a:t>
            </a:r>
            <a:r>
              <a:rPr lang="en-US" dirty="0">
                <a:solidFill>
                  <a:srgbClr val="FF0000"/>
                </a:solidFill>
                <a:latin typeface="Cambria" panose="02040503050406030204" pitchFamily="18" charset="0"/>
                <a:ea typeface="Cambria" panose="02040503050406030204" pitchFamily="18" charset="0"/>
              </a:rPr>
              <a:t>with </a:t>
            </a:r>
            <a:r>
              <a:rPr lang="en-US" dirty="0" smtClean="0">
                <a:solidFill>
                  <a:srgbClr val="FF0000"/>
                </a:solidFill>
                <a:latin typeface="Cambria" panose="02040503050406030204" pitchFamily="18" charset="0"/>
                <a:ea typeface="Cambria" panose="02040503050406030204" pitchFamily="18" charset="0"/>
              </a:rPr>
              <a:t>Restrictions</a:t>
            </a:r>
            <a:endParaRPr lang="en-US" dirty="0">
              <a:solidFill>
                <a:srgbClr val="FF0000"/>
              </a:solidFill>
              <a:latin typeface="Cambria" panose="02040503050406030204" pitchFamily="18" charset="0"/>
              <a:ea typeface="Cambria" panose="02040503050406030204" pitchFamily="18" charset="0"/>
            </a:endParaRPr>
          </a:p>
          <a:p>
            <a:pPr marL="1257300" lvl="2" indent="-342900">
              <a:buFont typeface="Wingdings" panose="05000000000000000000" pitchFamily="2" charset="2"/>
              <a:buChar char="§"/>
            </a:pPr>
            <a:r>
              <a:rPr lang="en-US" dirty="0">
                <a:solidFill>
                  <a:srgbClr val="FF0000"/>
                </a:solidFill>
                <a:latin typeface="Cambria" panose="02040503050406030204" pitchFamily="18" charset="0"/>
                <a:ea typeface="Cambria" panose="02040503050406030204" pitchFamily="18" charset="0"/>
              </a:rPr>
              <a:t>Registration</a:t>
            </a:r>
            <a:r>
              <a:rPr lang="en-US" dirty="0" smtClean="0">
                <a:solidFill>
                  <a:srgbClr val="FF0000"/>
                </a:solidFill>
                <a:latin typeface="Cambria" panose="02040503050406030204" pitchFamily="18" charset="0"/>
                <a:ea typeface="Cambria" panose="02040503050406030204" pitchFamily="18" charset="0"/>
              </a:rPr>
              <a:t>: March 11th to the 15th without restrictions.</a:t>
            </a:r>
          </a:p>
          <a:p>
            <a:pPr marL="1257300" lvl="2" indent="-342900">
              <a:buFont typeface="Wingdings" panose="05000000000000000000" pitchFamily="2" charset="2"/>
              <a:buChar char="§"/>
            </a:pPr>
            <a:r>
              <a:rPr lang="en-US" dirty="0" smtClean="0">
                <a:solidFill>
                  <a:srgbClr val="FF0000"/>
                </a:solidFill>
                <a:latin typeface="Cambria" panose="02040503050406030204" pitchFamily="18" charset="0"/>
                <a:ea typeface="Cambria" panose="02040503050406030204" pitchFamily="18" charset="0"/>
              </a:rPr>
              <a:t>News and Updates</a:t>
            </a:r>
          </a:p>
          <a:p>
            <a:endParaRPr lang="en-US" sz="4000" b="1" dirty="0">
              <a:latin typeface="Cambria" panose="02040503050406030204" pitchFamily="18" charset="0"/>
              <a:ea typeface="Cambria" panose="02040503050406030204" pitchFamily="18" charset="0"/>
            </a:endParaRPr>
          </a:p>
        </p:txBody>
      </p:sp>
      <p:pic>
        <p:nvPicPr>
          <p:cNvPr id="4" name="Picture 3" descr="https://www.acteonline.org/wp-content/uploads/2018/03/HighQualityCTELogo-300x3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71611" y="261432"/>
            <a:ext cx="1434622" cy="1434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3781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5060" y="299193"/>
            <a:ext cx="10725664" cy="1569660"/>
          </a:xfrm>
          <a:prstGeom prst="rect">
            <a:avLst/>
          </a:prstGeom>
          <a:noFill/>
        </p:spPr>
        <p:txBody>
          <a:bodyPr wrap="square" rtlCol="0">
            <a:spAutoFit/>
          </a:bodyPr>
          <a:lstStyle/>
          <a:p>
            <a:pPr algn="ctr"/>
            <a:r>
              <a:rPr lang="en-US" sz="9600" dirty="0" smtClean="0">
                <a:solidFill>
                  <a:srgbClr val="0000CC"/>
                </a:solidFill>
                <a:latin typeface="Berlin Sans FB Demi" pitchFamily="34" charset="0"/>
              </a:rPr>
              <a:t>J</a:t>
            </a:r>
            <a:r>
              <a:rPr lang="en-US" sz="6600" dirty="0" smtClean="0">
                <a:solidFill>
                  <a:srgbClr val="0000CC"/>
                </a:solidFill>
                <a:latin typeface="Berlin Sans FB Demi" pitchFamily="34" charset="0"/>
              </a:rPr>
              <a:t>oin </a:t>
            </a:r>
            <a:r>
              <a:rPr lang="en-US" sz="9600" dirty="0" smtClean="0">
                <a:solidFill>
                  <a:srgbClr val="0000CC"/>
                </a:solidFill>
                <a:latin typeface="Berlin Sans FB Demi" pitchFamily="34" charset="0"/>
              </a:rPr>
              <a:t>A</a:t>
            </a:r>
            <a:r>
              <a:rPr lang="en-US" sz="6600" dirty="0" smtClean="0">
                <a:solidFill>
                  <a:srgbClr val="0000CC"/>
                </a:solidFill>
                <a:latin typeface="Berlin Sans FB Demi" pitchFamily="34" charset="0"/>
              </a:rPr>
              <a:t>dvisory </a:t>
            </a:r>
            <a:r>
              <a:rPr lang="en-US" sz="9600" dirty="0" smtClean="0">
                <a:solidFill>
                  <a:srgbClr val="0000CC"/>
                </a:solidFill>
                <a:latin typeface="Berlin Sans FB Demi" pitchFamily="34" charset="0"/>
              </a:rPr>
              <a:t>M</a:t>
            </a:r>
            <a:r>
              <a:rPr lang="en-US" sz="6600" dirty="0" smtClean="0">
                <a:solidFill>
                  <a:srgbClr val="0000CC"/>
                </a:solidFill>
                <a:latin typeface="Berlin Sans FB Demi" pitchFamily="34" charset="0"/>
              </a:rPr>
              <a:t>eeting </a:t>
            </a:r>
          </a:p>
        </p:txBody>
      </p:sp>
      <p:sp>
        <p:nvSpPr>
          <p:cNvPr id="3" name="TextBox 2"/>
          <p:cNvSpPr txBox="1"/>
          <p:nvPr/>
        </p:nvSpPr>
        <p:spPr>
          <a:xfrm>
            <a:off x="1145060" y="2319743"/>
            <a:ext cx="10783329" cy="3970318"/>
          </a:xfrm>
          <a:prstGeom prst="rect">
            <a:avLst/>
          </a:prstGeom>
          <a:noFill/>
        </p:spPr>
        <p:txBody>
          <a:bodyPr wrap="square" rtlCol="0">
            <a:spAutoFit/>
          </a:bodyPr>
          <a:lstStyle/>
          <a:p>
            <a:pPr marL="457200" indent="-457200">
              <a:buFont typeface="Wingdings" panose="05000000000000000000" pitchFamily="2" charset="2"/>
              <a:buChar char="§"/>
            </a:pPr>
            <a:r>
              <a:rPr lang="en-US" sz="2800" dirty="0" smtClean="0">
                <a:latin typeface="Cambria" panose="02040503050406030204" pitchFamily="18" charset="0"/>
                <a:ea typeface="Cambria" panose="02040503050406030204" pitchFamily="18" charset="0"/>
              </a:rPr>
              <a:t>Tuesday, March 12 – </a:t>
            </a:r>
            <a:r>
              <a:rPr lang="en-US" sz="2800" b="1" dirty="0" smtClean="0">
                <a:solidFill>
                  <a:srgbClr val="0000CC"/>
                </a:solidFill>
                <a:latin typeface="Cambria" panose="02040503050406030204" pitchFamily="18" charset="0"/>
                <a:ea typeface="Cambria" panose="02040503050406030204" pitchFamily="18" charset="0"/>
              </a:rPr>
              <a:t>Reedley College Cafeteria </a:t>
            </a:r>
          </a:p>
          <a:p>
            <a:endParaRPr lang="en-US" sz="2800" dirty="0" smtClean="0">
              <a:latin typeface="Cambria" panose="02040503050406030204" pitchFamily="18" charset="0"/>
              <a:ea typeface="Cambria" panose="02040503050406030204" pitchFamily="18" charset="0"/>
            </a:endParaRPr>
          </a:p>
          <a:p>
            <a:pPr marL="457200" indent="-457200">
              <a:buFont typeface="Wingdings" panose="05000000000000000000" pitchFamily="2" charset="2"/>
              <a:buChar char="§"/>
            </a:pPr>
            <a:r>
              <a:rPr lang="en-US" sz="2800" dirty="0" smtClean="0">
                <a:latin typeface="Cambria" panose="02040503050406030204" pitchFamily="18" charset="0"/>
                <a:ea typeface="Cambria" panose="02040503050406030204" pitchFamily="18" charset="0"/>
              </a:rPr>
              <a:t>Contact your Business Advisory Members</a:t>
            </a:r>
          </a:p>
          <a:p>
            <a:endParaRPr lang="en-US" sz="2800" dirty="0" smtClean="0">
              <a:latin typeface="Cambria" panose="02040503050406030204" pitchFamily="18" charset="0"/>
              <a:ea typeface="Cambria" panose="02040503050406030204" pitchFamily="18" charset="0"/>
            </a:endParaRPr>
          </a:p>
          <a:p>
            <a:pPr marL="457200" indent="-457200">
              <a:buFont typeface="Wingdings" panose="05000000000000000000" pitchFamily="2" charset="2"/>
              <a:buChar char="§"/>
            </a:pPr>
            <a:r>
              <a:rPr lang="en-US" sz="2800" dirty="0" smtClean="0">
                <a:latin typeface="Cambria" panose="02040503050406030204" pitchFamily="18" charset="0"/>
                <a:ea typeface="Cambria" panose="02040503050406030204" pitchFamily="18" charset="0"/>
              </a:rPr>
              <a:t>5:30 – 6:30 	Dinner will be served</a:t>
            </a:r>
            <a:endParaRPr lang="en-US" sz="2800" b="1" dirty="0" smtClean="0">
              <a:latin typeface="Cambria" panose="02040503050406030204" pitchFamily="18" charset="0"/>
              <a:ea typeface="Cambria" panose="02040503050406030204" pitchFamily="18" charset="0"/>
            </a:endParaRPr>
          </a:p>
          <a:p>
            <a:endParaRPr lang="en-US" sz="2800" dirty="0" smtClean="0">
              <a:latin typeface="Cambria" panose="02040503050406030204" pitchFamily="18" charset="0"/>
              <a:ea typeface="Cambria" panose="02040503050406030204" pitchFamily="18" charset="0"/>
            </a:endParaRPr>
          </a:p>
          <a:p>
            <a:pPr marL="457200" indent="-457200">
              <a:buFont typeface="Wingdings" panose="05000000000000000000" pitchFamily="2" charset="2"/>
              <a:buChar char="§"/>
            </a:pPr>
            <a:r>
              <a:rPr lang="en-US" sz="2800" dirty="0" smtClean="0">
                <a:latin typeface="Cambria" panose="02040503050406030204" pitchFamily="18" charset="0"/>
                <a:ea typeface="Cambria" panose="02040503050406030204" pitchFamily="18" charset="0"/>
              </a:rPr>
              <a:t>6:45 – 8:30 	Break Out sessions </a:t>
            </a:r>
          </a:p>
          <a:p>
            <a:r>
              <a:rPr lang="en-US" sz="2800" dirty="0">
                <a:latin typeface="Cambria" panose="02040503050406030204" pitchFamily="18" charset="0"/>
                <a:ea typeface="Cambria" panose="02040503050406030204" pitchFamily="18" charset="0"/>
              </a:rPr>
              <a:t>	</a:t>
            </a:r>
            <a:r>
              <a:rPr lang="en-US" sz="2800" dirty="0" smtClean="0">
                <a:latin typeface="Cambria" panose="02040503050406030204" pitchFamily="18" charset="0"/>
                <a:ea typeface="Cambria" panose="02040503050406030204" pitchFamily="18" charset="0"/>
              </a:rPr>
              <a:t>		(Valley ROP teachers, Reedley College instructors, 			Business Advisory Members)</a:t>
            </a:r>
            <a:endParaRPr lang="en-US" sz="2800"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63395" y="2282336"/>
            <a:ext cx="2377440" cy="579120"/>
          </a:xfrm>
          <a:prstGeom prst="rect">
            <a:avLst/>
          </a:prstGeom>
        </p:spPr>
      </p:pic>
      <p:pic>
        <p:nvPicPr>
          <p:cNvPr id="5" name="Picture 4" descr="https://www.acteonline.org/wp-content/uploads/2018/03/HighQualityCTELogo-300x3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2011" y="3274939"/>
            <a:ext cx="1434622" cy="1434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6994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0937" y="398929"/>
            <a:ext cx="9601200" cy="1035424"/>
          </a:xfrm>
        </p:spPr>
        <p:txBody>
          <a:bodyPr/>
          <a:lstStyle/>
          <a:p>
            <a:pPr algn="ctr"/>
            <a:r>
              <a:rPr lang="en-US" dirty="0" smtClean="0">
                <a:solidFill>
                  <a:srgbClr val="0000CC"/>
                </a:solidFill>
                <a:latin typeface="Berlin Sans FB Demi" panose="020E0802020502020306" pitchFamily="34" charset="0"/>
              </a:rPr>
              <a:t>How to Register for the JAM</a:t>
            </a:r>
            <a:endParaRPr lang="en-US" dirty="0">
              <a:solidFill>
                <a:srgbClr val="0000CC"/>
              </a:solidFill>
              <a:latin typeface="Berlin Sans FB Demi" panose="020E0802020502020306" pitchFamily="34" charset="0"/>
            </a:endParaRPr>
          </a:p>
        </p:txBody>
      </p:sp>
      <p:sp>
        <p:nvSpPr>
          <p:cNvPr id="3" name="Content Placeholder 2"/>
          <p:cNvSpPr>
            <a:spLocks noGrp="1"/>
          </p:cNvSpPr>
          <p:nvPr>
            <p:ph idx="1"/>
          </p:nvPr>
        </p:nvSpPr>
        <p:spPr>
          <a:xfrm>
            <a:off x="1371600" y="1434353"/>
            <a:ext cx="9601200" cy="4433047"/>
          </a:xfrm>
        </p:spPr>
        <p:txBody>
          <a:bodyPr/>
          <a:lstStyle/>
          <a:p>
            <a:r>
              <a:rPr lang="en-US" sz="3200" dirty="0" smtClean="0">
                <a:latin typeface="Cambria" panose="02040503050406030204" pitchFamily="18" charset="0"/>
              </a:rPr>
              <a:t>JOB Speaker to register for JAM - </a:t>
            </a:r>
            <a:r>
              <a:rPr lang="en-US" sz="3200" dirty="0" smtClean="0">
                <a:latin typeface="Cambria" panose="02040503050406030204" pitchFamily="18" charset="0"/>
                <a:hlinkClick r:id="rId2"/>
              </a:rPr>
              <a:t>bit.ly/2019JAM</a:t>
            </a:r>
            <a:endParaRPr lang="en-US" sz="3200" dirty="0">
              <a:latin typeface="Cambria" panose="02040503050406030204" pitchFamily="18" charset="0"/>
              <a:hlinkClick r:id="rId2"/>
            </a:endParaRPr>
          </a:p>
          <a:p>
            <a:pPr marL="0" indent="0">
              <a:buNone/>
            </a:pPr>
            <a:endParaRPr lang="en-US" dirty="0" smtClean="0"/>
          </a:p>
          <a:p>
            <a:pPr marL="0" indent="0">
              <a:buNone/>
            </a:pPr>
            <a:endParaRPr lang="en-US" dirty="0"/>
          </a:p>
        </p:txBody>
      </p:sp>
      <p:pic>
        <p:nvPicPr>
          <p:cNvPr id="5" name="Picture 4"/>
          <p:cNvPicPr>
            <a:picLocks noChangeAspect="1"/>
          </p:cNvPicPr>
          <p:nvPr/>
        </p:nvPicPr>
        <p:blipFill>
          <a:blip r:embed="rId3"/>
          <a:stretch>
            <a:fillRect/>
          </a:stretch>
        </p:blipFill>
        <p:spPr>
          <a:xfrm>
            <a:off x="1371600" y="2281801"/>
            <a:ext cx="5052961" cy="4334152"/>
          </a:xfrm>
          <a:prstGeom prst="rect">
            <a:avLst/>
          </a:prstGeom>
        </p:spPr>
      </p:pic>
      <p:pic>
        <p:nvPicPr>
          <p:cNvPr id="6" name="Picture 5"/>
          <p:cNvPicPr>
            <a:picLocks noChangeAspect="1"/>
          </p:cNvPicPr>
          <p:nvPr/>
        </p:nvPicPr>
        <p:blipFill>
          <a:blip r:embed="rId4"/>
          <a:stretch>
            <a:fillRect/>
          </a:stretch>
        </p:blipFill>
        <p:spPr>
          <a:xfrm>
            <a:off x="6671234" y="2081905"/>
            <a:ext cx="5448721" cy="4733943"/>
          </a:xfrm>
          <a:prstGeom prst="rect">
            <a:avLst/>
          </a:prstGeom>
        </p:spPr>
      </p:pic>
      <p:pic>
        <p:nvPicPr>
          <p:cNvPr id="7" name="Picture 6" descr="https://www.acteonline.org/wp-content/uploads/2018/03/HighQualityCTELogo-300x3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83595" y="172081"/>
            <a:ext cx="1027437" cy="1027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3799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43279" y="391160"/>
            <a:ext cx="10515601" cy="4419600"/>
          </a:xfrm>
          <a:prstGeom prst="rect">
            <a:avLst/>
          </a:prstGeom>
        </p:spPr>
        <p:txBody>
          <a:bodyPr>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marL="484632" algn="ctr">
              <a:defRPr/>
            </a:pPr>
            <a:r>
              <a:rPr lang="en-US" sz="8800" dirty="0" smtClean="0">
                <a:solidFill>
                  <a:srgbClr val="0000CC"/>
                </a:solidFill>
                <a:latin typeface="Berlin Sans FB Demi" pitchFamily="34" charset="0"/>
              </a:rPr>
              <a:t>6th</a:t>
            </a:r>
            <a:r>
              <a:rPr lang="en-US" sz="5400" dirty="0" smtClean="0">
                <a:solidFill>
                  <a:srgbClr val="0000CC"/>
                </a:solidFill>
                <a:latin typeface="Berlin Sans FB Demi" pitchFamily="34" charset="0"/>
              </a:rPr>
              <a:t> </a:t>
            </a:r>
            <a:r>
              <a:rPr lang="en-US" sz="6000" dirty="0" smtClean="0">
                <a:solidFill>
                  <a:srgbClr val="0000CC"/>
                </a:solidFill>
                <a:latin typeface="Berlin Sans FB Demi" pitchFamily="34" charset="0"/>
              </a:rPr>
              <a:t>Annual Tiger ROmP </a:t>
            </a:r>
            <a:br>
              <a:rPr lang="en-US" sz="6000" dirty="0" smtClean="0">
                <a:solidFill>
                  <a:srgbClr val="0000CC"/>
                </a:solidFill>
                <a:latin typeface="Berlin Sans FB Demi" pitchFamily="34" charset="0"/>
              </a:rPr>
            </a:br>
            <a:endParaRPr lang="en-US" sz="3900" dirty="0" smtClean="0">
              <a:solidFill>
                <a:srgbClr val="FF3300"/>
              </a:solidFill>
              <a:latin typeface="Berlin Sans FB Demi" pitchFamily="34" charset="0"/>
            </a:endParaRPr>
          </a:p>
          <a:p>
            <a:pPr marL="484632" algn="ctr">
              <a:defRPr/>
            </a:pPr>
            <a:r>
              <a:rPr lang="en-US" sz="3900" b="1" dirty="0" smtClean="0">
                <a:solidFill>
                  <a:srgbClr val="FF3300"/>
                </a:solidFill>
                <a:latin typeface="Cambria" panose="02040503050406030204" pitchFamily="18" charset="0"/>
                <a:ea typeface="Cambria" panose="02040503050406030204" pitchFamily="18" charset="0"/>
              </a:rPr>
              <a:t>Thursday, April 4, 2019</a:t>
            </a:r>
            <a:br>
              <a:rPr lang="en-US" sz="3900" b="1" dirty="0" smtClean="0">
                <a:solidFill>
                  <a:srgbClr val="FF3300"/>
                </a:solidFill>
                <a:latin typeface="Cambria" panose="02040503050406030204" pitchFamily="18" charset="0"/>
                <a:ea typeface="Cambria" panose="02040503050406030204" pitchFamily="18" charset="0"/>
              </a:rPr>
            </a:br>
            <a:r>
              <a:rPr lang="en-US" sz="3600" b="1" dirty="0" smtClean="0">
                <a:solidFill>
                  <a:schemeClr val="tx1"/>
                </a:solidFill>
                <a:latin typeface="Cambria" panose="02040503050406030204" pitchFamily="18" charset="0"/>
                <a:ea typeface="Cambria" panose="02040503050406030204" pitchFamily="18" charset="0"/>
              </a:rPr>
              <a:t>@Reedley College</a:t>
            </a:r>
          </a:p>
        </p:txBody>
      </p:sp>
      <p:pic>
        <p:nvPicPr>
          <p:cNvPr id="5" name="Picture 4" descr="Tiger ROmP Logo.png"/>
          <p:cNvPicPr>
            <a:picLocks noChangeAspect="1"/>
          </p:cNvPicPr>
          <p:nvPr/>
        </p:nvPicPr>
        <p:blipFill>
          <a:blip r:embed="rId2" cstate="print"/>
          <a:srcRect/>
          <a:stretch>
            <a:fillRect/>
          </a:stretch>
        </p:blipFill>
        <p:spPr bwMode="auto">
          <a:xfrm>
            <a:off x="5014669" y="4618255"/>
            <a:ext cx="2172819" cy="2377799"/>
          </a:xfrm>
          <a:prstGeom prst="rect">
            <a:avLst/>
          </a:prstGeom>
          <a:noFill/>
          <a:ln w="9525">
            <a:noFill/>
            <a:miter lim="800000"/>
            <a:headEnd/>
            <a:tailEnd/>
          </a:ln>
        </p:spPr>
      </p:pic>
      <p:pic>
        <p:nvPicPr>
          <p:cNvPr id="4" name="Picture 3" descr="https://www.acteonline.org/wp-content/uploads/2018/03/HighQualityCTELogo-300x3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29258" y="209005"/>
            <a:ext cx="1158240" cy="1158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4621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75975" y="502922"/>
            <a:ext cx="10018713" cy="975359"/>
          </a:xfrm>
          <a:prstGeom prst="rect">
            <a:avLst/>
          </a:prstGeom>
        </p:spPr>
        <p:txBody>
          <a:bodyPr>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marL="484632">
              <a:defRPr/>
            </a:pPr>
            <a:r>
              <a:rPr lang="en-US" dirty="0" smtClean="0">
                <a:solidFill>
                  <a:srgbClr val="0000CC"/>
                </a:solidFill>
                <a:latin typeface="Berlin Sans FB Demi" pitchFamily="34" charset="0"/>
              </a:rPr>
              <a:t>2019 Competitive Events</a:t>
            </a:r>
            <a:endParaRPr lang="en-US" sz="7200" dirty="0">
              <a:solidFill>
                <a:srgbClr val="0000CC"/>
              </a:solidFill>
            </a:endParaRPr>
          </a:p>
        </p:txBody>
      </p:sp>
      <p:pic>
        <p:nvPicPr>
          <p:cNvPr id="3" name="Picture 2" descr="Tiger ROmP Logo.png"/>
          <p:cNvPicPr>
            <a:picLocks noChangeAspect="1"/>
          </p:cNvPicPr>
          <p:nvPr/>
        </p:nvPicPr>
        <p:blipFill>
          <a:blip r:embed="rId2" cstate="print"/>
          <a:srcRect/>
          <a:stretch>
            <a:fillRect/>
          </a:stretch>
        </p:blipFill>
        <p:spPr bwMode="auto">
          <a:xfrm>
            <a:off x="9035144" y="2180048"/>
            <a:ext cx="2681771" cy="2793998"/>
          </a:xfrm>
          <a:prstGeom prst="rect">
            <a:avLst/>
          </a:prstGeom>
          <a:noFill/>
          <a:ln w="9525">
            <a:noFill/>
            <a:miter lim="800000"/>
            <a:headEnd/>
            <a:tailEnd/>
          </a:ln>
        </p:spPr>
      </p:pic>
      <p:sp>
        <p:nvSpPr>
          <p:cNvPr id="5" name="Content Placeholder 2"/>
          <p:cNvSpPr txBox="1">
            <a:spLocks/>
          </p:cNvSpPr>
          <p:nvPr/>
        </p:nvSpPr>
        <p:spPr>
          <a:xfrm>
            <a:off x="1546993" y="1311151"/>
            <a:ext cx="3443018" cy="5481535"/>
          </a:xfrm>
          <a:prstGeom prst="rect">
            <a:avLst/>
          </a:prstGeom>
        </p:spPr>
        <p:txBody>
          <a:bodyPr>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buSzPct val="75000"/>
            </a:pPr>
            <a:r>
              <a:rPr lang="en-US" b="1" dirty="0" smtClean="0">
                <a:latin typeface="Cambria" panose="02040503050406030204" pitchFamily="18" charset="0"/>
              </a:rPr>
              <a:t>2D-3D Animation</a:t>
            </a:r>
          </a:p>
          <a:p>
            <a:pPr>
              <a:buSzPct val="75000"/>
            </a:pPr>
            <a:r>
              <a:rPr lang="en-US" b="1" dirty="0" smtClean="0">
                <a:latin typeface="Cambria" panose="02040503050406030204" pitchFamily="18" charset="0"/>
              </a:rPr>
              <a:t>Automotive</a:t>
            </a:r>
          </a:p>
          <a:p>
            <a:pPr>
              <a:buSzPct val="75000"/>
            </a:pPr>
            <a:r>
              <a:rPr lang="en-US" b="1" dirty="0" smtClean="0">
                <a:latin typeface="Cambria" panose="02040503050406030204" pitchFamily="18" charset="0"/>
              </a:rPr>
              <a:t>Animation</a:t>
            </a:r>
          </a:p>
          <a:p>
            <a:pPr>
              <a:buSzPct val="75000"/>
            </a:pPr>
            <a:r>
              <a:rPr lang="en-US" b="1" dirty="0" smtClean="0">
                <a:latin typeface="Cambria" panose="02040503050406030204" pitchFamily="18" charset="0"/>
              </a:rPr>
              <a:t>Child Development</a:t>
            </a:r>
          </a:p>
          <a:p>
            <a:pPr>
              <a:buSzPct val="75000"/>
            </a:pPr>
            <a:r>
              <a:rPr lang="en-US" b="1" dirty="0" smtClean="0">
                <a:latin typeface="Cambria" panose="02040503050406030204" pitchFamily="18" charset="0"/>
              </a:rPr>
              <a:t>CAN</a:t>
            </a:r>
          </a:p>
          <a:p>
            <a:pPr>
              <a:buSzPct val="75000"/>
            </a:pPr>
            <a:r>
              <a:rPr lang="en-US" b="1" dirty="0" smtClean="0">
                <a:latin typeface="Cambria" panose="02040503050406030204" pitchFamily="18" charset="0"/>
              </a:rPr>
              <a:t>CI Agility Course</a:t>
            </a:r>
          </a:p>
          <a:p>
            <a:pPr>
              <a:buSzPct val="75000"/>
            </a:pPr>
            <a:r>
              <a:rPr lang="en-US" b="1" dirty="0" smtClean="0">
                <a:latin typeface="Cambria" panose="02040503050406030204" pitchFamily="18" charset="0"/>
              </a:rPr>
              <a:t>CSI</a:t>
            </a:r>
          </a:p>
          <a:p>
            <a:pPr>
              <a:buSzPct val="75000"/>
            </a:pPr>
            <a:r>
              <a:rPr lang="en-US" b="1" dirty="0" smtClean="0">
                <a:latin typeface="Cambria" panose="02040503050406030204" pitchFamily="18" charset="0"/>
              </a:rPr>
              <a:t>Culinary</a:t>
            </a:r>
          </a:p>
          <a:p>
            <a:pPr>
              <a:buSzPct val="75000"/>
            </a:pPr>
            <a:r>
              <a:rPr lang="en-US" b="1" dirty="0" smtClean="0">
                <a:latin typeface="Cambria" panose="02040503050406030204" pitchFamily="18" charset="0"/>
              </a:rPr>
              <a:t>Entrepreneurship</a:t>
            </a:r>
          </a:p>
          <a:p>
            <a:pPr>
              <a:buSzPct val="75000"/>
            </a:pPr>
            <a:r>
              <a:rPr lang="en-US" b="1" dirty="0" smtClean="0">
                <a:latin typeface="Cambria" panose="02040503050406030204" pitchFamily="18" charset="0"/>
              </a:rPr>
              <a:t>Engineering</a:t>
            </a:r>
          </a:p>
          <a:p>
            <a:pPr>
              <a:buSzPct val="75000"/>
            </a:pPr>
            <a:r>
              <a:rPr lang="en-US" b="1" dirty="0" smtClean="0">
                <a:latin typeface="Cambria" panose="02040503050406030204" pitchFamily="18" charset="0"/>
              </a:rPr>
              <a:t>Fire Fighting</a:t>
            </a:r>
          </a:p>
          <a:p>
            <a:pPr>
              <a:buSzPct val="75000"/>
            </a:pPr>
            <a:endParaRPr lang="en-US" b="1" dirty="0" smtClean="0">
              <a:latin typeface="Cambria" panose="02040503050406030204" pitchFamily="18" charset="0"/>
            </a:endParaRPr>
          </a:p>
          <a:p>
            <a:pPr>
              <a:buSzPct val="75000"/>
            </a:pPr>
            <a:endParaRPr lang="en-US" dirty="0" smtClean="0">
              <a:latin typeface="Cambria" panose="02040503050406030204" pitchFamily="18" charset="0"/>
            </a:endParaRPr>
          </a:p>
          <a:p>
            <a:pPr>
              <a:buFont typeface="Franklin Gothic Book" panose="020B0503020102020204" pitchFamily="34" charset="0"/>
              <a:buNone/>
            </a:pPr>
            <a:endParaRPr lang="en-US" dirty="0" smtClean="0">
              <a:latin typeface="Cambria" panose="02040503050406030204" pitchFamily="18" charset="0"/>
            </a:endParaRPr>
          </a:p>
          <a:p>
            <a:pPr>
              <a:buFont typeface="Franklin Gothic Book" panose="020B0503020102020204" pitchFamily="34" charset="0"/>
              <a:buNone/>
            </a:pPr>
            <a:endParaRPr lang="en-US" dirty="0" smtClean="0">
              <a:latin typeface="Cambria" panose="02040503050406030204" pitchFamily="18" charset="0"/>
            </a:endParaRPr>
          </a:p>
          <a:p>
            <a:pPr>
              <a:buFont typeface="Franklin Gothic Book" panose="020B0503020102020204" pitchFamily="34" charset="0"/>
              <a:buNone/>
            </a:pPr>
            <a:endParaRPr lang="en-US" dirty="0"/>
          </a:p>
        </p:txBody>
      </p:sp>
      <p:sp>
        <p:nvSpPr>
          <p:cNvPr id="6" name="Content Placeholder 2"/>
          <p:cNvSpPr txBox="1">
            <a:spLocks/>
          </p:cNvSpPr>
          <p:nvPr/>
        </p:nvSpPr>
        <p:spPr>
          <a:xfrm>
            <a:off x="5747658" y="1311151"/>
            <a:ext cx="3287486" cy="5481535"/>
          </a:xfrm>
          <a:prstGeom prst="rect">
            <a:avLst/>
          </a:prstGeom>
        </p:spPr>
        <p:txBody>
          <a:bodyPr>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buSzPct val="75000"/>
            </a:pPr>
            <a:r>
              <a:rPr lang="en-US" b="1" dirty="0" smtClean="0">
                <a:latin typeface="Cambria" panose="02040503050406030204" pitchFamily="18" charset="0"/>
              </a:rPr>
              <a:t>Job Interview Skills</a:t>
            </a:r>
          </a:p>
          <a:p>
            <a:pPr>
              <a:buSzPct val="75000"/>
            </a:pPr>
            <a:r>
              <a:rPr lang="en-US" b="1" dirty="0" smtClean="0">
                <a:latin typeface="Cambria" panose="02040503050406030204" pitchFamily="18" charset="0"/>
              </a:rPr>
              <a:t>Medical Terminology</a:t>
            </a:r>
          </a:p>
          <a:p>
            <a:pPr>
              <a:buSzPct val="75000"/>
            </a:pPr>
            <a:r>
              <a:rPr lang="en-US" b="1" dirty="0" smtClean="0">
                <a:latin typeface="Cambria" panose="02040503050406030204" pitchFamily="18" charset="0"/>
              </a:rPr>
              <a:t>MS Word Formatting</a:t>
            </a:r>
          </a:p>
          <a:p>
            <a:pPr>
              <a:buSzPct val="75000"/>
            </a:pPr>
            <a:r>
              <a:rPr lang="en-US" b="1" dirty="0" smtClean="0">
                <a:latin typeface="Cambria" panose="02040503050406030204" pitchFamily="18" charset="0"/>
              </a:rPr>
              <a:t>Skills USA</a:t>
            </a:r>
          </a:p>
          <a:p>
            <a:pPr>
              <a:buSzPct val="75000"/>
            </a:pPr>
            <a:r>
              <a:rPr lang="en-US" b="1" dirty="0" smtClean="0">
                <a:latin typeface="Cambria" panose="02040503050406030204" pitchFamily="18" charset="0"/>
              </a:rPr>
              <a:t>Robotics</a:t>
            </a:r>
          </a:p>
          <a:p>
            <a:pPr>
              <a:buSzPct val="75000"/>
            </a:pPr>
            <a:r>
              <a:rPr lang="en-US" b="1" dirty="0" smtClean="0">
                <a:latin typeface="Cambria" panose="02040503050406030204" pitchFamily="18" charset="0"/>
              </a:rPr>
              <a:t>Sports Medicine</a:t>
            </a:r>
          </a:p>
          <a:p>
            <a:pPr>
              <a:buSzPct val="75000"/>
            </a:pPr>
            <a:r>
              <a:rPr lang="en-US" b="1" dirty="0" smtClean="0">
                <a:latin typeface="Cambria" panose="02040503050406030204" pitchFamily="18" charset="0"/>
              </a:rPr>
              <a:t>Video Game Design</a:t>
            </a:r>
          </a:p>
          <a:p>
            <a:pPr>
              <a:buSzPct val="75000"/>
            </a:pPr>
            <a:r>
              <a:rPr lang="en-US" b="1" dirty="0" smtClean="0">
                <a:latin typeface="Cambria" panose="02040503050406030204" pitchFamily="18" charset="0"/>
              </a:rPr>
              <a:t>Video Production</a:t>
            </a:r>
          </a:p>
          <a:p>
            <a:pPr>
              <a:buSzPct val="75000"/>
            </a:pPr>
            <a:r>
              <a:rPr lang="en-US" b="1" dirty="0" smtClean="0">
                <a:latin typeface="Cambria" panose="02040503050406030204" pitchFamily="18" charset="0"/>
              </a:rPr>
              <a:t>Welding</a:t>
            </a:r>
          </a:p>
          <a:p>
            <a:pPr>
              <a:buSzPct val="75000"/>
            </a:pPr>
            <a:r>
              <a:rPr lang="en-US" b="1" dirty="0" smtClean="0">
                <a:latin typeface="Cambria" panose="02040503050406030204" pitchFamily="18" charset="0"/>
              </a:rPr>
              <a:t>Wildland Fire Fighting</a:t>
            </a:r>
          </a:p>
          <a:p>
            <a:pPr>
              <a:buSzPct val="75000"/>
            </a:pPr>
            <a:r>
              <a:rPr lang="en-US" b="1" dirty="0" smtClean="0">
                <a:latin typeface="Cambria" panose="02040503050406030204" pitchFamily="18" charset="0"/>
              </a:rPr>
              <a:t>Floral Design</a:t>
            </a:r>
          </a:p>
          <a:p>
            <a:pPr>
              <a:buSzPct val="75000"/>
            </a:pPr>
            <a:endParaRPr lang="en-US" b="1" dirty="0" smtClean="0">
              <a:latin typeface="Cambria" panose="02040503050406030204" pitchFamily="18" charset="0"/>
            </a:endParaRPr>
          </a:p>
          <a:p>
            <a:pPr>
              <a:buSzPct val="75000"/>
            </a:pPr>
            <a:endParaRPr lang="en-US" dirty="0" smtClean="0">
              <a:latin typeface="Cambria" panose="02040503050406030204" pitchFamily="18" charset="0"/>
            </a:endParaRPr>
          </a:p>
          <a:p>
            <a:pPr>
              <a:buFont typeface="Franklin Gothic Book" panose="020B0503020102020204" pitchFamily="34" charset="0"/>
              <a:buNone/>
            </a:pPr>
            <a:endParaRPr lang="en-US" dirty="0" smtClean="0">
              <a:latin typeface="Cambria" panose="02040503050406030204" pitchFamily="18" charset="0"/>
            </a:endParaRPr>
          </a:p>
          <a:p>
            <a:pPr>
              <a:buFont typeface="Franklin Gothic Book" panose="020B0503020102020204" pitchFamily="34" charset="0"/>
              <a:buNone/>
            </a:pPr>
            <a:endParaRPr lang="en-US" dirty="0" smtClean="0">
              <a:latin typeface="Cambria" panose="02040503050406030204" pitchFamily="18" charset="0"/>
            </a:endParaRPr>
          </a:p>
          <a:p>
            <a:pPr>
              <a:buFont typeface="Franklin Gothic Book" panose="020B0503020102020204" pitchFamily="34" charset="0"/>
              <a:buNone/>
            </a:pPr>
            <a:endParaRPr lang="en-US" dirty="0"/>
          </a:p>
        </p:txBody>
      </p:sp>
      <p:pic>
        <p:nvPicPr>
          <p:cNvPr id="7" name="Picture 6" descr="https://www.acteonline.org/wp-content/uploads/2018/03/HighQualityCTELogo-300x3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1611" y="261432"/>
            <a:ext cx="1434622" cy="1434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4448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7027" y="2453937"/>
            <a:ext cx="6935155" cy="3128257"/>
          </a:xfrm>
        </p:spPr>
        <p:txBody>
          <a:bodyPr>
            <a:normAutofit/>
          </a:bodyPr>
          <a:lstStyle/>
          <a:p>
            <a:pPr>
              <a:buSzPct val="75000"/>
            </a:pPr>
            <a:r>
              <a:rPr lang="en-US" sz="2400" b="1" dirty="0" smtClean="0">
                <a:latin typeface="Cambria" panose="02040503050406030204" pitchFamily="18" charset="0"/>
              </a:rPr>
              <a:t>Career Exploration </a:t>
            </a:r>
            <a:r>
              <a:rPr lang="en-US" sz="2400" dirty="0" smtClean="0">
                <a:latin typeface="Cambria" panose="02040503050406030204" pitchFamily="18" charset="0"/>
              </a:rPr>
              <a:t>for middle school students</a:t>
            </a:r>
          </a:p>
          <a:p>
            <a:pPr>
              <a:buSzPct val="75000"/>
            </a:pPr>
            <a:r>
              <a:rPr lang="en-US" sz="2400" b="1" dirty="0" smtClean="0">
                <a:solidFill>
                  <a:srgbClr val="0000CC"/>
                </a:solidFill>
                <a:latin typeface="Cambria" panose="02040503050406030204" pitchFamily="18" charset="0"/>
              </a:rPr>
              <a:t>All Sites</a:t>
            </a:r>
          </a:p>
          <a:p>
            <a:pPr>
              <a:buSzPct val="75000"/>
            </a:pPr>
            <a:r>
              <a:rPr lang="en-US" sz="2400" dirty="0">
                <a:latin typeface="Cambria" panose="02040503050406030204" pitchFamily="18" charset="0"/>
              </a:rPr>
              <a:t>One </a:t>
            </a:r>
            <a:r>
              <a:rPr lang="en-US" sz="2400" dirty="0" smtClean="0">
                <a:latin typeface="Cambria" panose="02040503050406030204" pitchFamily="18" charset="0"/>
              </a:rPr>
              <a:t>week </a:t>
            </a:r>
            <a:r>
              <a:rPr lang="en-US" sz="2400" dirty="0">
                <a:latin typeface="Cambria" panose="02040503050406030204" pitchFamily="18" charset="0"/>
              </a:rPr>
              <a:t>long</a:t>
            </a:r>
          </a:p>
          <a:p>
            <a:pPr>
              <a:buSzPct val="75000"/>
            </a:pPr>
            <a:r>
              <a:rPr lang="en-US" sz="2400" dirty="0" smtClean="0">
                <a:latin typeface="Cambria" panose="02040503050406030204" pitchFamily="18" charset="0"/>
              </a:rPr>
              <a:t>Maria and Drey will send out email for Courses/Teachers interest</a:t>
            </a:r>
          </a:p>
          <a:p>
            <a:pPr>
              <a:buSzPct val="75000"/>
            </a:pPr>
            <a:r>
              <a:rPr lang="en-US" sz="2400" dirty="0" smtClean="0">
                <a:latin typeface="Cambria" panose="02040503050406030204" pitchFamily="18" charset="0"/>
              </a:rPr>
              <a:t>Part of CTEIG HQ Indicator</a:t>
            </a:r>
          </a:p>
          <a:p>
            <a:pPr>
              <a:buNone/>
            </a:pPr>
            <a:endParaRPr lang="en-US" sz="2800" dirty="0" smtClean="0">
              <a:latin typeface="Cambria" panose="02040503050406030204" pitchFamily="18" charset="0"/>
            </a:endParaRPr>
          </a:p>
          <a:p>
            <a:pPr>
              <a:buNone/>
            </a:pPr>
            <a:endParaRPr lang="en-US" sz="2800" dirty="0" smtClean="0">
              <a:latin typeface="Cambria" panose="02040503050406030204" pitchFamily="18" charset="0"/>
            </a:endParaRPr>
          </a:p>
          <a:p>
            <a:pPr>
              <a:buNone/>
            </a:pPr>
            <a:endParaRPr lang="en-US" dirty="0"/>
          </a:p>
        </p:txBody>
      </p:sp>
      <p:pic>
        <p:nvPicPr>
          <p:cNvPr id="4" name="Content Placeholder 3" descr="VROP Summer Bridge.png"/>
          <p:cNvPicPr>
            <a:picLocks noGrp="1" noChangeAspect="1"/>
          </p:cNvPicPr>
          <p:nvPr>
            <p:ph idx="1"/>
          </p:nvPr>
        </p:nvPicPr>
        <p:blipFill>
          <a:blip r:embed="rId2"/>
          <a:stretch>
            <a:fillRect/>
          </a:stretch>
        </p:blipFill>
        <p:spPr>
          <a:xfrm>
            <a:off x="3337036" y="308461"/>
            <a:ext cx="6412317" cy="2021478"/>
          </a:xfr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8626" y="2519597"/>
            <a:ext cx="3225338" cy="4031673"/>
          </a:xfrm>
          <a:prstGeom prst="rect">
            <a:avLst/>
          </a:prstGeom>
        </p:spPr>
      </p:pic>
      <p:pic>
        <p:nvPicPr>
          <p:cNvPr id="5" name="Picture 4" descr="https://www.acteonline.org/wp-content/uploads/2018/03/HighQualityCTELogo-300x3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1611" y="261432"/>
            <a:ext cx="1434622" cy="1434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0600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63802" y="433902"/>
            <a:ext cx="9596846" cy="1569660"/>
          </a:xfrm>
          <a:prstGeom prst="rect">
            <a:avLst/>
          </a:prstGeom>
          <a:noFill/>
        </p:spPr>
        <p:txBody>
          <a:bodyPr wrap="square" rtlCol="0">
            <a:spAutoFit/>
          </a:bodyPr>
          <a:lstStyle/>
          <a:p>
            <a:pPr algn="ctr"/>
            <a:r>
              <a:rPr lang="en-US" sz="7200" b="1" dirty="0" smtClean="0">
                <a:solidFill>
                  <a:srgbClr val="0000CC"/>
                </a:solidFill>
                <a:latin typeface="Berlin Sans FB Demi" panose="020E0802020502020306" pitchFamily="34" charset="0"/>
                <a:ea typeface="Cambria" panose="02040503050406030204" pitchFamily="18" charset="0"/>
              </a:rPr>
              <a:t>WORKSHOP </a:t>
            </a:r>
            <a:r>
              <a:rPr lang="en-US" sz="8800" b="1" dirty="0" smtClean="0">
                <a:solidFill>
                  <a:srgbClr val="0000CC"/>
                </a:solidFill>
                <a:latin typeface="Berlin Sans FB Demi" panose="020E0802020502020306" pitchFamily="34" charset="0"/>
                <a:ea typeface="Cambria" panose="02040503050406030204" pitchFamily="18" charset="0"/>
              </a:rPr>
              <a:t>#</a:t>
            </a:r>
            <a:r>
              <a:rPr lang="en-US" sz="9600" b="1" dirty="0" smtClean="0">
                <a:solidFill>
                  <a:srgbClr val="0000CC"/>
                </a:solidFill>
                <a:latin typeface="Berlin Sans FB Demi" panose="020E0802020502020306" pitchFamily="34" charset="0"/>
                <a:ea typeface="Cambria" panose="02040503050406030204" pitchFamily="18" charset="0"/>
              </a:rPr>
              <a:t>1</a:t>
            </a:r>
            <a:endParaRPr lang="en-US" sz="9600" b="1" dirty="0">
              <a:solidFill>
                <a:srgbClr val="0000CC"/>
              </a:solidFill>
              <a:latin typeface="Berlin Sans FB Demi" panose="020E0802020502020306" pitchFamily="34" charset="0"/>
              <a:ea typeface="Cambria" panose="02040503050406030204" pitchFamily="18" charset="0"/>
            </a:endParaRPr>
          </a:p>
        </p:txBody>
      </p:sp>
      <p:sp>
        <p:nvSpPr>
          <p:cNvPr id="5" name="TextBox 4"/>
          <p:cNvSpPr txBox="1"/>
          <p:nvPr/>
        </p:nvSpPr>
        <p:spPr>
          <a:xfrm>
            <a:off x="1416425" y="2512749"/>
            <a:ext cx="8973670" cy="3170099"/>
          </a:xfrm>
          <a:prstGeom prst="rect">
            <a:avLst/>
          </a:prstGeom>
          <a:noFill/>
        </p:spPr>
        <p:txBody>
          <a:bodyPr wrap="square" rtlCol="0">
            <a:spAutoFit/>
          </a:bodyPr>
          <a:lstStyle/>
          <a:p>
            <a:r>
              <a:rPr lang="en-US" sz="3200" b="1" dirty="0" smtClean="0">
                <a:solidFill>
                  <a:srgbClr val="993300"/>
                </a:solidFill>
                <a:latin typeface="Cambria" panose="02040503050406030204" pitchFamily="18" charset="0"/>
                <a:ea typeface="Cambria" panose="02040503050406030204" pitchFamily="18" charset="0"/>
              </a:rPr>
              <a:t>Task #1</a:t>
            </a:r>
            <a:r>
              <a:rPr lang="en-US" sz="3200" b="1" dirty="0">
                <a:solidFill>
                  <a:srgbClr val="993300"/>
                </a:solidFill>
                <a:latin typeface="Cambria" panose="02040503050406030204" pitchFamily="18" charset="0"/>
                <a:ea typeface="Cambria" panose="02040503050406030204" pitchFamily="18" charset="0"/>
              </a:rPr>
              <a:t>:  Learning Outcomes</a:t>
            </a:r>
          </a:p>
          <a:p>
            <a:r>
              <a:rPr lang="en-US" sz="3200" b="1" dirty="0" smtClean="0">
                <a:latin typeface="Cambria" panose="02040503050406030204" pitchFamily="18" charset="0"/>
                <a:ea typeface="Cambria" panose="02040503050406030204" pitchFamily="18" charset="0"/>
              </a:rPr>
              <a:t> </a:t>
            </a:r>
          </a:p>
          <a:p>
            <a:r>
              <a:rPr lang="en-US" sz="3200" b="1" dirty="0" smtClean="0">
                <a:solidFill>
                  <a:srgbClr val="008000"/>
                </a:solidFill>
                <a:latin typeface="Cambria" panose="02040503050406030204" pitchFamily="18" charset="0"/>
                <a:ea typeface="Cambria" panose="02040503050406030204" pitchFamily="18" charset="0"/>
              </a:rPr>
              <a:t>Task #2:  </a:t>
            </a:r>
            <a:r>
              <a:rPr lang="en-US" sz="3200" b="1" dirty="0">
                <a:solidFill>
                  <a:srgbClr val="008000"/>
                </a:solidFill>
                <a:latin typeface="Cambria" panose="02040503050406030204" pitchFamily="18" charset="0"/>
                <a:ea typeface="Cambria" panose="02040503050406030204" pitchFamily="18" charset="0"/>
              </a:rPr>
              <a:t>Career Education and Work Exploration/Skills </a:t>
            </a:r>
          </a:p>
          <a:p>
            <a:pPr algn="ctr"/>
            <a:endParaRPr lang="en-US" sz="2000" dirty="0">
              <a:latin typeface="Cambria" panose="02040503050406030204" pitchFamily="18" charset="0"/>
            </a:endParaRPr>
          </a:p>
          <a:p>
            <a:endParaRPr lang="en-US" sz="2400" dirty="0" smtClean="0">
              <a:latin typeface="Cambria" panose="02040503050406030204" pitchFamily="18" charset="0"/>
              <a:ea typeface="Cambria" panose="02040503050406030204" pitchFamily="18" charset="0"/>
            </a:endParaRPr>
          </a:p>
          <a:p>
            <a:endParaRPr lang="en-US" sz="2800" dirty="0">
              <a:latin typeface="Cambria" panose="02040503050406030204" pitchFamily="18" charset="0"/>
              <a:ea typeface="Cambria" panose="02040503050406030204" pitchFamily="18" charset="0"/>
            </a:endParaRPr>
          </a:p>
        </p:txBody>
      </p:sp>
      <p:pic>
        <p:nvPicPr>
          <p:cNvPr id="4" name="Picture 3" descr="https://www.acteonline.org/wp-content/uploads/2018/03/HighQualityCTELogo-300x3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6766" y="5325036"/>
            <a:ext cx="1290918" cy="1290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3050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p:nvPr/>
        </p:nvSpPr>
        <p:spPr>
          <a:xfrm>
            <a:off x="3021875" y="528047"/>
            <a:ext cx="7456623" cy="1744890"/>
          </a:xfrm>
          <a:prstGeom prst="rect">
            <a:avLst/>
          </a:prstGeom>
          <a:noFill/>
        </p:spPr>
        <p:txBody>
          <a:bodyPr wrap="square" rtlCol="0">
            <a:noAutofit/>
          </a:bodyPr>
          <a:lstStyle/>
          <a:p>
            <a:pPr marL="0" marR="0" algn="ctr">
              <a:spcBef>
                <a:spcPts val="0"/>
              </a:spcBef>
              <a:spcAft>
                <a:spcPts val="0"/>
              </a:spcAft>
            </a:pPr>
            <a:r>
              <a:rPr lang="en-US" sz="6000" b="1" kern="1200" dirty="0">
                <a:solidFill>
                  <a:srgbClr val="0000CC"/>
                </a:solidFill>
                <a:effectLst/>
                <a:latin typeface="Berlin Sans FB" panose="020E0602020502020306" pitchFamily="34" charset="0"/>
                <a:ea typeface="Cambria" panose="02040503050406030204" pitchFamily="18" charset="0"/>
                <a:cs typeface="Times New Roman" panose="02020603050405020304" pitchFamily="18" charset="0"/>
              </a:rPr>
              <a:t>Where do you find</a:t>
            </a:r>
            <a:endParaRPr lang="en-US" sz="6000" b="1" dirty="0">
              <a:solidFill>
                <a:srgbClr val="0000CC"/>
              </a:solidFill>
              <a:effectLst/>
              <a:latin typeface="Berlin Sans FB" panose="020E0602020502020306" pitchFamily="34" charset="0"/>
              <a:ea typeface="Times New Roman" panose="02020603050405020304" pitchFamily="18" charset="0"/>
            </a:endParaRPr>
          </a:p>
          <a:p>
            <a:pPr marL="0" marR="0" algn="ctr">
              <a:spcBef>
                <a:spcPts val="0"/>
              </a:spcBef>
              <a:spcAft>
                <a:spcPts val="0"/>
              </a:spcAft>
            </a:pPr>
            <a:r>
              <a:rPr lang="en-US" sz="6000" b="1" kern="1200" dirty="0">
                <a:solidFill>
                  <a:srgbClr val="0000CC"/>
                </a:solidFill>
                <a:effectLst/>
                <a:latin typeface="Berlin Sans FB" panose="020E0602020502020306" pitchFamily="34" charset="0"/>
                <a:ea typeface="Cambria" panose="02040503050406030204" pitchFamily="18" charset="0"/>
                <a:cs typeface="Times New Roman" panose="02020603050405020304" pitchFamily="18" charset="0"/>
              </a:rPr>
              <a:t>Course Outline?</a:t>
            </a:r>
            <a:endParaRPr lang="en-US" sz="6000" b="1" dirty="0">
              <a:solidFill>
                <a:srgbClr val="0000CC"/>
              </a:solidFill>
              <a:effectLst/>
              <a:latin typeface="Berlin Sans FB" panose="020E0602020502020306" pitchFamily="34" charset="0"/>
              <a:ea typeface="Times New Roman" panose="02020603050405020304" pitchFamily="18" charset="0"/>
            </a:endParaRPr>
          </a:p>
        </p:txBody>
      </p:sp>
      <p:sp>
        <p:nvSpPr>
          <p:cNvPr id="2" name="Rectangle 1"/>
          <p:cNvSpPr/>
          <p:nvPr/>
        </p:nvSpPr>
        <p:spPr>
          <a:xfrm>
            <a:off x="3207814" y="2582840"/>
            <a:ext cx="6554025" cy="3416320"/>
          </a:xfrm>
          <a:prstGeom prst="rect">
            <a:avLst/>
          </a:prstGeom>
        </p:spPr>
        <p:txBody>
          <a:bodyPr wrap="square">
            <a:spAutoFit/>
          </a:bodyPr>
          <a:lstStyle/>
          <a:p>
            <a:r>
              <a:rPr lang="en-US" dirty="0">
                <a:latin typeface="Cambria" panose="02040503050406030204" pitchFamily="18"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R="0" lvl="0" algn="ctr">
              <a:spcBef>
                <a:spcPts val="0"/>
              </a:spcBef>
              <a:spcAft>
                <a:spcPts val="0"/>
              </a:spcAft>
            </a:pPr>
            <a:r>
              <a:rPr lang="en-US" sz="6600" dirty="0" smtClean="0">
                <a:latin typeface="Cambria" panose="02040503050406030204" pitchFamily="18" charset="0"/>
                <a:ea typeface="Calibri" panose="020F0502020204030204" pitchFamily="34" charset="0"/>
                <a:cs typeface="Times New Roman" panose="02020603050405020304" pitchFamily="18" charset="0"/>
              </a:rPr>
              <a:t>Go to</a:t>
            </a:r>
          </a:p>
          <a:p>
            <a:pPr marR="0" lvl="0" algn="ctr">
              <a:spcBef>
                <a:spcPts val="0"/>
              </a:spcBef>
              <a:spcAft>
                <a:spcPts val="0"/>
              </a:spcAft>
            </a:pPr>
            <a:r>
              <a:rPr lang="en-US" sz="6600" dirty="0" smtClean="0">
                <a:latin typeface="Cambria" panose="02040503050406030204" pitchFamily="18" charset="0"/>
                <a:ea typeface="Calibri" panose="020F0502020204030204" pitchFamily="34" charset="0"/>
                <a:cs typeface="Times New Roman" panose="02020603050405020304" pitchFamily="18" charset="0"/>
              </a:rPr>
              <a:t>Valley </a:t>
            </a:r>
            <a:r>
              <a:rPr lang="en-US" sz="6600" dirty="0">
                <a:latin typeface="Cambria" panose="02040503050406030204" pitchFamily="18" charset="0"/>
                <a:ea typeface="Calibri" panose="020F0502020204030204" pitchFamily="34" charset="0"/>
                <a:cs typeface="Times New Roman" panose="02020603050405020304" pitchFamily="18" charset="0"/>
              </a:rPr>
              <a:t>ROP </a:t>
            </a:r>
            <a:r>
              <a:rPr lang="en-US" sz="6600" dirty="0" smtClean="0">
                <a:latin typeface="Cambria" panose="02040503050406030204" pitchFamily="18" charset="0"/>
                <a:ea typeface="Calibri" panose="020F0502020204030204" pitchFamily="34" charset="0"/>
                <a:cs typeface="Times New Roman" panose="02020603050405020304" pitchFamily="18" charset="0"/>
              </a:rPr>
              <a:t>website </a:t>
            </a:r>
            <a:endParaRPr lang="en-US" sz="6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5147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10465" y="494270"/>
            <a:ext cx="5857947" cy="769441"/>
          </a:xfrm>
          <a:prstGeom prst="rect">
            <a:avLst/>
          </a:prstGeom>
          <a:noFill/>
        </p:spPr>
        <p:txBody>
          <a:bodyPr wrap="square" rtlCol="0">
            <a:spAutoFit/>
          </a:bodyPr>
          <a:lstStyle/>
          <a:p>
            <a:pPr algn="ctr"/>
            <a:r>
              <a:rPr lang="en-US" sz="4400" b="1" dirty="0" smtClean="0">
                <a:solidFill>
                  <a:srgbClr val="0000CC"/>
                </a:solidFill>
                <a:latin typeface="Berlin Sans FB Demi" panose="020E0802020502020306" pitchFamily="34" charset="0"/>
                <a:ea typeface="Cambria" panose="02040503050406030204" pitchFamily="18" charset="0"/>
              </a:rPr>
              <a:t>February 7, 2019</a:t>
            </a:r>
            <a:endParaRPr lang="en-US" sz="4400" b="1" dirty="0">
              <a:solidFill>
                <a:srgbClr val="0000CC"/>
              </a:solidFill>
              <a:latin typeface="Berlin Sans FB Demi" panose="020E0802020502020306" pitchFamily="34" charset="0"/>
              <a:ea typeface="Cambria" panose="02040503050406030204" pitchFamily="18" charset="0"/>
            </a:endParaRPr>
          </a:p>
        </p:txBody>
      </p:sp>
      <p:sp>
        <p:nvSpPr>
          <p:cNvPr id="3" name="TextBox 2"/>
          <p:cNvSpPr txBox="1"/>
          <p:nvPr/>
        </p:nvSpPr>
        <p:spPr>
          <a:xfrm>
            <a:off x="954652" y="1368722"/>
            <a:ext cx="10957710" cy="5016758"/>
          </a:xfrm>
          <a:prstGeom prst="rect">
            <a:avLst/>
          </a:prstGeom>
          <a:noFill/>
        </p:spPr>
        <p:txBody>
          <a:bodyPr wrap="square" rtlCol="0">
            <a:spAutoFit/>
          </a:bodyPr>
          <a:lstStyle/>
          <a:p>
            <a:r>
              <a:rPr lang="en-US" sz="2400" i="1" dirty="0" smtClean="0">
                <a:latin typeface="Cambria" panose="02040503050406030204" pitchFamily="18" charset="0"/>
                <a:ea typeface="Cambria" panose="02040503050406030204" pitchFamily="18" charset="0"/>
              </a:rPr>
              <a:t>Morning</a:t>
            </a:r>
          </a:p>
          <a:p>
            <a:pPr marL="742950" lvl="1" indent="-285750">
              <a:buFont typeface="Wingdings" panose="05000000000000000000" pitchFamily="2" charset="2"/>
              <a:buChar char="§"/>
            </a:pPr>
            <a:r>
              <a:rPr lang="en-US" sz="2400" b="1" dirty="0" smtClean="0">
                <a:latin typeface="Cambria" panose="02040503050406030204" pitchFamily="18" charset="0"/>
                <a:ea typeface="Cambria" panose="02040503050406030204" pitchFamily="18" charset="0"/>
              </a:rPr>
              <a:t>Fabrizio Lofaro </a:t>
            </a:r>
            <a:r>
              <a:rPr lang="en-US" sz="2400" dirty="0" smtClean="0">
                <a:latin typeface="Cambria" panose="02040503050406030204" pitchFamily="18" charset="0"/>
                <a:ea typeface="Cambria" panose="02040503050406030204" pitchFamily="18" charset="0"/>
              </a:rPr>
              <a:t>– Valley ROP Superintendent Updates</a:t>
            </a:r>
          </a:p>
          <a:p>
            <a:pPr marL="742950" lvl="1" indent="-285750">
              <a:buFont typeface="Wingdings" panose="05000000000000000000" pitchFamily="2" charset="2"/>
              <a:buChar char="§"/>
            </a:pPr>
            <a:r>
              <a:rPr lang="en-US" sz="2400" b="1" dirty="0">
                <a:latin typeface="Cambria" panose="02040503050406030204" pitchFamily="18" charset="0"/>
                <a:ea typeface="Cambria" panose="02040503050406030204" pitchFamily="18" charset="0"/>
              </a:rPr>
              <a:t>Maria and Drey </a:t>
            </a:r>
            <a:r>
              <a:rPr lang="en-US" sz="2400" dirty="0">
                <a:latin typeface="Cambria" panose="02040503050406030204" pitchFamily="18" charset="0"/>
                <a:ea typeface="Cambria" panose="02040503050406030204" pitchFamily="18" charset="0"/>
              </a:rPr>
              <a:t>- In-service Opening –Reminders</a:t>
            </a:r>
          </a:p>
          <a:p>
            <a:pPr marL="742950" lvl="1" indent="-285750">
              <a:buFont typeface="Wingdings" panose="05000000000000000000" pitchFamily="2" charset="2"/>
              <a:buChar char="§"/>
            </a:pPr>
            <a:r>
              <a:rPr lang="en-US" sz="2400" b="1" dirty="0" smtClean="0">
                <a:latin typeface="Cambria" panose="02040503050406030204" pitchFamily="18" charset="0"/>
                <a:ea typeface="Cambria" panose="02040503050406030204" pitchFamily="18" charset="0"/>
              </a:rPr>
              <a:t>Maria Meraz </a:t>
            </a:r>
            <a:r>
              <a:rPr lang="en-US" sz="2400" dirty="0" smtClean="0">
                <a:latin typeface="Cambria" panose="02040503050406030204" pitchFamily="18" charset="0"/>
                <a:ea typeface="Cambria" panose="02040503050406030204" pitchFamily="18" charset="0"/>
              </a:rPr>
              <a:t>– Upcoming Events and Announcements</a:t>
            </a:r>
            <a:endParaRPr lang="en-US" sz="2400" dirty="0">
              <a:latin typeface="Cambria" panose="02040503050406030204" pitchFamily="18" charset="0"/>
              <a:ea typeface="Cambria" panose="02040503050406030204" pitchFamily="18" charset="0"/>
            </a:endParaRPr>
          </a:p>
          <a:p>
            <a:pPr marL="742950" lvl="1" indent="-285750">
              <a:buFont typeface="Wingdings" panose="05000000000000000000" pitchFamily="2" charset="2"/>
              <a:buChar char="§"/>
            </a:pPr>
            <a:r>
              <a:rPr lang="en-US" sz="2400" b="1" dirty="0" smtClean="0">
                <a:latin typeface="Cambria" panose="02040503050406030204" pitchFamily="18" charset="0"/>
                <a:ea typeface="Cambria" panose="02040503050406030204" pitchFamily="18" charset="0"/>
              </a:rPr>
              <a:t>Drey Castro </a:t>
            </a:r>
            <a:r>
              <a:rPr lang="en-US" sz="2400" dirty="0" smtClean="0">
                <a:latin typeface="Cambria" panose="02040503050406030204" pitchFamily="18" charset="0"/>
                <a:ea typeface="Cambria" panose="02040503050406030204" pitchFamily="18" charset="0"/>
              </a:rPr>
              <a:t>– Bi-Annual Course Outlines and </a:t>
            </a:r>
            <a:r>
              <a:rPr lang="en-US" sz="2400" dirty="0">
                <a:latin typeface="Cambria" panose="02040503050406030204" pitchFamily="18" charset="0"/>
                <a:ea typeface="Cambria" panose="02040503050406030204" pitchFamily="18" charset="0"/>
              </a:rPr>
              <a:t>Career </a:t>
            </a:r>
            <a:r>
              <a:rPr lang="en-US" sz="2400" dirty="0" smtClean="0">
                <a:latin typeface="Cambria" panose="02040503050406030204" pitchFamily="18" charset="0"/>
                <a:ea typeface="Cambria" panose="02040503050406030204" pitchFamily="18" charset="0"/>
              </a:rPr>
              <a:t>Education/Exploration</a:t>
            </a:r>
          </a:p>
          <a:p>
            <a:endParaRPr lang="en-US" sz="2400" dirty="0">
              <a:latin typeface="Cambria" panose="02040503050406030204" pitchFamily="18" charset="0"/>
              <a:ea typeface="Cambria" panose="02040503050406030204" pitchFamily="18" charset="0"/>
            </a:endParaRPr>
          </a:p>
          <a:p>
            <a:r>
              <a:rPr lang="en-US" sz="2400" i="1" dirty="0" smtClean="0">
                <a:latin typeface="Cambria" panose="02040503050406030204" pitchFamily="18" charset="0"/>
                <a:ea typeface="Cambria" panose="02040503050406030204" pitchFamily="18" charset="0"/>
              </a:rPr>
              <a:t>Afternoon</a:t>
            </a:r>
            <a:endParaRPr lang="en-US" sz="2400" i="1" dirty="0">
              <a:latin typeface="Cambria" panose="02040503050406030204" pitchFamily="18" charset="0"/>
              <a:ea typeface="Cambria" panose="02040503050406030204" pitchFamily="18" charset="0"/>
            </a:endParaRPr>
          </a:p>
          <a:p>
            <a:pPr marL="914400" lvl="1" indent="-457200">
              <a:buFont typeface="Wingdings" panose="05000000000000000000" pitchFamily="2" charset="2"/>
              <a:buChar char="§"/>
            </a:pPr>
            <a:r>
              <a:rPr lang="en-US" sz="2400" b="1" dirty="0">
                <a:latin typeface="Cambria" panose="02040503050406030204" pitchFamily="18" charset="0"/>
                <a:ea typeface="Cambria" panose="02040503050406030204" pitchFamily="18" charset="0"/>
              </a:rPr>
              <a:t>Valley ROP Office </a:t>
            </a:r>
            <a:r>
              <a:rPr lang="en-US" sz="2400" b="1" dirty="0" smtClean="0">
                <a:latin typeface="Cambria" panose="02040503050406030204" pitchFamily="18" charset="0"/>
                <a:ea typeface="Cambria" panose="02040503050406030204" pitchFamily="18" charset="0"/>
              </a:rPr>
              <a:t>updates - </a:t>
            </a:r>
            <a:r>
              <a:rPr lang="en-US" sz="2400" dirty="0">
                <a:latin typeface="Cambria" panose="02040503050406030204" pitchFamily="18" charset="0"/>
                <a:ea typeface="Cambria" panose="02040503050406030204" pitchFamily="18" charset="0"/>
              </a:rPr>
              <a:t>Budget &amp; Financial Deadlines</a:t>
            </a:r>
          </a:p>
          <a:p>
            <a:pPr marL="914400" lvl="1" indent="-457200">
              <a:buFont typeface="Wingdings" panose="05000000000000000000" pitchFamily="2" charset="2"/>
              <a:buChar char="§"/>
            </a:pPr>
            <a:r>
              <a:rPr lang="en-US" sz="2400" dirty="0" smtClean="0">
                <a:latin typeface="Cambria" panose="02040503050406030204" pitchFamily="18" charset="0"/>
                <a:ea typeface="Cambria" panose="02040503050406030204" pitchFamily="18" charset="0"/>
              </a:rPr>
              <a:t>Competencies</a:t>
            </a:r>
          </a:p>
          <a:p>
            <a:pPr marL="914400" lvl="1" indent="-457200">
              <a:buFont typeface="Wingdings" panose="05000000000000000000" pitchFamily="2" charset="2"/>
              <a:buChar char="§"/>
            </a:pPr>
            <a:r>
              <a:rPr lang="en-US" sz="2400" dirty="0" smtClean="0">
                <a:latin typeface="Cambria" panose="02040503050406030204" pitchFamily="18" charset="0"/>
                <a:ea typeface="Cambria" panose="02040503050406030204" pitchFamily="18" charset="0"/>
              </a:rPr>
              <a:t>Upload CANVA</a:t>
            </a:r>
            <a:endParaRPr lang="en-US" sz="2400" dirty="0" smtClean="0">
              <a:latin typeface="Cambria" panose="02040503050406030204" pitchFamily="18" charset="0"/>
              <a:ea typeface="Cambria" panose="02040503050406030204" pitchFamily="18" charset="0"/>
            </a:endParaRPr>
          </a:p>
          <a:p>
            <a:pPr marL="914400" lvl="1" indent="-457200">
              <a:buFont typeface="Wingdings" panose="05000000000000000000" pitchFamily="2" charset="2"/>
              <a:buChar char="§"/>
            </a:pPr>
            <a:r>
              <a:rPr lang="en-US" sz="2400" dirty="0" smtClean="0">
                <a:latin typeface="Cambria" panose="02040503050406030204" pitchFamily="18" charset="0"/>
                <a:ea typeface="Cambria" panose="02040503050406030204" pitchFamily="18" charset="0"/>
              </a:rPr>
              <a:t>Department Collaboration </a:t>
            </a:r>
            <a:endParaRPr lang="en-US" sz="2400" dirty="0">
              <a:latin typeface="Cambria" panose="02040503050406030204" pitchFamily="18" charset="0"/>
              <a:ea typeface="Cambria" panose="02040503050406030204" pitchFamily="18" charset="0"/>
            </a:endParaRPr>
          </a:p>
          <a:p>
            <a:endParaRPr lang="en-US" sz="2800" dirty="0" smtClean="0">
              <a:latin typeface="Cambria" panose="02040503050406030204" pitchFamily="18" charset="0"/>
              <a:ea typeface="Cambria" panose="02040503050406030204" pitchFamily="18" charset="0"/>
            </a:endParaRPr>
          </a:p>
          <a:p>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85709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24831" y="415892"/>
            <a:ext cx="7056435" cy="1877437"/>
          </a:xfrm>
          <a:prstGeom prst="rect">
            <a:avLst/>
          </a:prstGeom>
          <a:noFill/>
        </p:spPr>
        <p:txBody>
          <a:bodyPr wrap="square" rtlCol="0">
            <a:spAutoFit/>
          </a:bodyPr>
          <a:lstStyle/>
          <a:p>
            <a:pPr algn="ctr"/>
            <a:r>
              <a:rPr lang="en-US" sz="4400" b="1" dirty="0">
                <a:solidFill>
                  <a:srgbClr val="0000CC"/>
                </a:solidFill>
                <a:latin typeface="Cambria" panose="02040503050406030204" pitchFamily="18" charset="0"/>
                <a:ea typeface="Cambria" panose="02040503050406030204" pitchFamily="18" charset="0"/>
              </a:rPr>
              <a:t>Task #1</a:t>
            </a:r>
          </a:p>
          <a:p>
            <a:pPr algn="ctr"/>
            <a:r>
              <a:rPr lang="en-US" sz="4400" b="1" dirty="0" smtClean="0">
                <a:latin typeface="Cambria" panose="02040503050406030204" pitchFamily="18" charset="0"/>
                <a:ea typeface="Cambria" panose="02040503050406030204" pitchFamily="18" charset="0"/>
              </a:rPr>
              <a:t>Bi-Annual </a:t>
            </a:r>
            <a:r>
              <a:rPr lang="en-US" sz="4400" b="1" dirty="0">
                <a:latin typeface="Cambria" panose="02040503050406030204" pitchFamily="18" charset="0"/>
                <a:ea typeface="Cambria" panose="02040503050406030204" pitchFamily="18" charset="0"/>
              </a:rPr>
              <a:t>Course </a:t>
            </a:r>
            <a:r>
              <a:rPr lang="en-US" sz="4400" b="1" dirty="0" smtClean="0">
                <a:latin typeface="Cambria" panose="02040503050406030204" pitchFamily="18" charset="0"/>
                <a:ea typeface="Cambria" panose="02040503050406030204" pitchFamily="18" charset="0"/>
              </a:rPr>
              <a:t>Outline</a:t>
            </a:r>
          </a:p>
          <a:p>
            <a:pPr algn="ctr"/>
            <a:r>
              <a:rPr lang="en-US" sz="2800" b="1" dirty="0" smtClean="0">
                <a:solidFill>
                  <a:srgbClr val="993300"/>
                </a:solidFill>
                <a:latin typeface="Cambria" panose="02040503050406030204" pitchFamily="18" charset="0"/>
                <a:ea typeface="Cambria" panose="02040503050406030204" pitchFamily="18" charset="0"/>
              </a:rPr>
              <a:t>“Learning Outcomes”</a:t>
            </a:r>
            <a:endParaRPr lang="en-US" sz="2800" b="1" dirty="0">
              <a:solidFill>
                <a:srgbClr val="993300"/>
              </a:solidFill>
              <a:latin typeface="Cambria" panose="02040503050406030204" pitchFamily="18" charset="0"/>
              <a:ea typeface="Cambria" panose="02040503050406030204" pitchFamily="18" charset="0"/>
            </a:endParaRPr>
          </a:p>
        </p:txBody>
      </p:sp>
      <p:sp>
        <p:nvSpPr>
          <p:cNvPr id="3" name="TextBox 2"/>
          <p:cNvSpPr txBox="1"/>
          <p:nvPr/>
        </p:nvSpPr>
        <p:spPr>
          <a:xfrm>
            <a:off x="1506579" y="2293329"/>
            <a:ext cx="9892937" cy="2800767"/>
          </a:xfrm>
          <a:prstGeom prst="rect">
            <a:avLst/>
          </a:prstGeom>
          <a:noFill/>
        </p:spPr>
        <p:txBody>
          <a:bodyPr wrap="square" rtlCol="0">
            <a:spAutoFit/>
          </a:bodyPr>
          <a:lstStyle/>
          <a:p>
            <a:endParaRPr lang="en-US" sz="2400" dirty="0">
              <a:latin typeface="Cambria" panose="02040503050406030204" pitchFamily="18" charset="0"/>
              <a:ea typeface="Cambria" panose="02040503050406030204" pitchFamily="18" charset="0"/>
            </a:endParaRPr>
          </a:p>
          <a:p>
            <a:r>
              <a:rPr lang="en-US" sz="2000" dirty="0" smtClean="0">
                <a:latin typeface="Cambria" panose="02040503050406030204" pitchFamily="18" charset="0"/>
              </a:rPr>
              <a:t>1.  If you are a </a:t>
            </a:r>
            <a:r>
              <a:rPr lang="en-US" sz="2000" dirty="0" err="1" smtClean="0">
                <a:latin typeface="Cambria" panose="02040503050406030204" pitchFamily="18" charset="0"/>
              </a:rPr>
              <a:t>DuE</a:t>
            </a:r>
            <a:r>
              <a:rPr lang="en-US" sz="2000" dirty="0" smtClean="0">
                <a:latin typeface="Cambria" panose="02040503050406030204" pitchFamily="18" charset="0"/>
              </a:rPr>
              <a:t> course, add </a:t>
            </a:r>
            <a:r>
              <a:rPr lang="en-US" sz="2000" b="1" dirty="0" smtClean="0">
                <a:latin typeface="Cambria" panose="02040503050406030204" pitchFamily="18" charset="0"/>
              </a:rPr>
              <a:t>Learning Outcomes </a:t>
            </a:r>
            <a:r>
              <a:rPr lang="en-US" sz="2000" dirty="0" smtClean="0">
                <a:latin typeface="Cambria" panose="02040503050406030204" pitchFamily="18" charset="0"/>
              </a:rPr>
              <a:t>to the outline.  </a:t>
            </a:r>
            <a:r>
              <a:rPr lang="en-US" sz="2000" b="1" dirty="0" smtClean="0">
                <a:solidFill>
                  <a:srgbClr val="993300"/>
                </a:solidFill>
                <a:latin typeface="Cambria" panose="02040503050406030204" pitchFamily="18" charset="0"/>
              </a:rPr>
              <a:t>See Tan handout. </a:t>
            </a:r>
          </a:p>
          <a:p>
            <a:endParaRPr lang="en-US" sz="2000" dirty="0">
              <a:latin typeface="Cambria" panose="02040503050406030204" pitchFamily="18" charset="0"/>
            </a:endParaRPr>
          </a:p>
          <a:p>
            <a:r>
              <a:rPr lang="en-US" sz="2000" dirty="0" smtClean="0">
                <a:latin typeface="Cambria" panose="02040503050406030204" pitchFamily="18" charset="0"/>
              </a:rPr>
              <a:t>2.  Upload </a:t>
            </a:r>
            <a:r>
              <a:rPr lang="en-US" sz="2000" dirty="0">
                <a:latin typeface="Cambria" panose="02040503050406030204" pitchFamily="18" charset="0"/>
              </a:rPr>
              <a:t>to </a:t>
            </a:r>
            <a:r>
              <a:rPr lang="en-US" sz="2000" dirty="0" smtClean="0">
                <a:latin typeface="Cambria" panose="02040503050406030204" pitchFamily="18" charset="0"/>
              </a:rPr>
              <a:t>Schoology.</a:t>
            </a:r>
          </a:p>
          <a:p>
            <a:pPr marL="457200" indent="-457200">
              <a:buAutoNum type="arabicPeriod" startAt="4"/>
            </a:pPr>
            <a:endParaRPr lang="en-US" sz="2000" dirty="0">
              <a:latin typeface="Cambria" panose="02040503050406030204" pitchFamily="18" charset="0"/>
            </a:endParaRPr>
          </a:p>
          <a:p>
            <a:r>
              <a:rPr lang="en-US" sz="2000" b="1" dirty="0" smtClean="0">
                <a:latin typeface="Cambria" panose="02040503050406030204" pitchFamily="18" charset="0"/>
              </a:rPr>
              <a:t>3.  If you are not a </a:t>
            </a:r>
            <a:r>
              <a:rPr lang="en-US" sz="2000" b="1" dirty="0" err="1" smtClean="0">
                <a:latin typeface="Cambria" panose="02040503050406030204" pitchFamily="18" charset="0"/>
              </a:rPr>
              <a:t>DuE</a:t>
            </a:r>
            <a:r>
              <a:rPr lang="en-US" sz="2000" b="1" dirty="0" smtClean="0">
                <a:latin typeface="Cambria" panose="02040503050406030204" pitchFamily="18" charset="0"/>
              </a:rPr>
              <a:t> course, </a:t>
            </a:r>
            <a:r>
              <a:rPr lang="en-US" sz="2000" b="1" dirty="0" smtClean="0">
                <a:latin typeface="Cambria" panose="02040503050406030204" pitchFamily="18" charset="0"/>
              </a:rPr>
              <a:t>go to Task #2.</a:t>
            </a:r>
            <a:endParaRPr lang="en-US" sz="2000" b="1" dirty="0">
              <a:latin typeface="Cambria" panose="02040503050406030204" pitchFamily="18" charset="0"/>
            </a:endParaRPr>
          </a:p>
          <a:p>
            <a:endParaRPr lang="en-US" sz="2400" dirty="0" smtClean="0">
              <a:latin typeface="Cambria" panose="02040503050406030204" pitchFamily="18" charset="0"/>
              <a:ea typeface="Cambria" panose="02040503050406030204" pitchFamily="18" charset="0"/>
            </a:endParaRPr>
          </a:p>
          <a:p>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071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3077" y="701504"/>
            <a:ext cx="3334871" cy="3246653"/>
          </a:xfrm>
        </p:spPr>
        <p:txBody>
          <a:bodyPr>
            <a:normAutofit fontScale="90000"/>
          </a:bodyPr>
          <a:lstStyle/>
          <a:p>
            <a:pPr algn="ctr"/>
            <a:r>
              <a:rPr lang="en-US" dirty="0" smtClean="0">
                <a:latin typeface="Cambria" panose="02040503050406030204" pitchFamily="18" charset="0"/>
              </a:rPr>
              <a:t>Dual Enrollment Courses only:</a:t>
            </a:r>
            <a:br>
              <a:rPr lang="en-US" dirty="0" smtClean="0">
                <a:latin typeface="Cambria" panose="02040503050406030204" pitchFamily="18" charset="0"/>
              </a:rPr>
            </a:br>
            <a:r>
              <a:rPr lang="en-US" dirty="0" smtClean="0">
                <a:latin typeface="Cambria" panose="02040503050406030204" pitchFamily="18" charset="0"/>
              </a:rPr>
              <a:t> </a:t>
            </a:r>
            <a:br>
              <a:rPr lang="en-US" dirty="0" smtClean="0">
                <a:latin typeface="Cambria" panose="02040503050406030204" pitchFamily="18" charset="0"/>
              </a:rPr>
            </a:br>
            <a:r>
              <a:rPr lang="en-US" dirty="0" smtClean="0">
                <a:latin typeface="Cambria" panose="02040503050406030204" pitchFamily="18" charset="0"/>
              </a:rPr>
              <a:t>Learning </a:t>
            </a:r>
            <a:br>
              <a:rPr lang="en-US" dirty="0" smtClean="0">
                <a:latin typeface="Cambria" panose="02040503050406030204" pitchFamily="18" charset="0"/>
              </a:rPr>
            </a:br>
            <a:r>
              <a:rPr lang="en-US" dirty="0" smtClean="0">
                <a:latin typeface="Cambria" panose="02040503050406030204" pitchFamily="18" charset="0"/>
              </a:rPr>
              <a:t>Outcomes</a:t>
            </a:r>
            <a:endParaRPr lang="en-US" dirty="0">
              <a:latin typeface="Cambria" panose="02040503050406030204" pitchFamily="18" charset="0"/>
            </a:endParaRPr>
          </a:p>
        </p:txBody>
      </p:sp>
      <p:pic>
        <p:nvPicPr>
          <p:cNvPr id="4" name="Content Placeholder 3"/>
          <p:cNvPicPr>
            <a:picLocks noGrp="1" noChangeAspect="1"/>
          </p:cNvPicPr>
          <p:nvPr>
            <p:ph idx="1"/>
          </p:nvPr>
        </p:nvPicPr>
        <p:blipFill>
          <a:blip r:embed="rId2"/>
          <a:stretch>
            <a:fillRect/>
          </a:stretch>
        </p:blipFill>
        <p:spPr>
          <a:xfrm>
            <a:off x="776943" y="439270"/>
            <a:ext cx="6962953" cy="6158754"/>
          </a:xfrm>
          <a:prstGeom prst="rect">
            <a:avLst/>
          </a:prstGeom>
        </p:spPr>
      </p:pic>
      <p:cxnSp>
        <p:nvCxnSpPr>
          <p:cNvPr id="6" name="Straight Arrow Connector 5"/>
          <p:cNvCxnSpPr/>
          <p:nvPr/>
        </p:nvCxnSpPr>
        <p:spPr>
          <a:xfrm flipH="1" flipV="1">
            <a:off x="1222049" y="1786071"/>
            <a:ext cx="7231028" cy="52166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88128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3077" y="701504"/>
            <a:ext cx="3334871" cy="3246653"/>
          </a:xfrm>
        </p:spPr>
        <p:txBody>
          <a:bodyPr>
            <a:normAutofit fontScale="90000"/>
          </a:bodyPr>
          <a:lstStyle/>
          <a:p>
            <a:pPr algn="ctr"/>
            <a:r>
              <a:rPr lang="en-US" dirty="0" smtClean="0">
                <a:latin typeface="Cambria" panose="02040503050406030204" pitchFamily="18" charset="0"/>
              </a:rPr>
              <a:t>Dual Enrollment Courses only:</a:t>
            </a:r>
            <a:br>
              <a:rPr lang="en-US" dirty="0" smtClean="0">
                <a:latin typeface="Cambria" panose="02040503050406030204" pitchFamily="18" charset="0"/>
              </a:rPr>
            </a:br>
            <a:r>
              <a:rPr lang="en-US" dirty="0" smtClean="0">
                <a:latin typeface="Cambria" panose="02040503050406030204" pitchFamily="18" charset="0"/>
              </a:rPr>
              <a:t> </a:t>
            </a:r>
            <a:br>
              <a:rPr lang="en-US" dirty="0" smtClean="0">
                <a:latin typeface="Cambria" panose="02040503050406030204" pitchFamily="18" charset="0"/>
              </a:rPr>
            </a:br>
            <a:r>
              <a:rPr lang="en-US" dirty="0" smtClean="0">
                <a:latin typeface="Cambria" panose="02040503050406030204" pitchFamily="18" charset="0"/>
              </a:rPr>
              <a:t>Learning </a:t>
            </a:r>
            <a:br>
              <a:rPr lang="en-US" dirty="0" smtClean="0">
                <a:latin typeface="Cambria" panose="02040503050406030204" pitchFamily="18" charset="0"/>
              </a:rPr>
            </a:br>
            <a:r>
              <a:rPr lang="en-US" dirty="0" smtClean="0">
                <a:latin typeface="Cambria" panose="02040503050406030204" pitchFamily="18" charset="0"/>
              </a:rPr>
              <a:t>Outcomes</a:t>
            </a:r>
            <a:endParaRPr lang="en-US" dirty="0">
              <a:latin typeface="Cambria" panose="02040503050406030204"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201858463"/>
              </p:ext>
            </p:extLst>
          </p:nvPr>
        </p:nvGraphicFramePr>
        <p:xfrm>
          <a:off x="1678846" y="242277"/>
          <a:ext cx="5487862" cy="6485482"/>
        </p:xfrm>
        <a:graphic>
          <a:graphicData uri="http://schemas.openxmlformats.org/presentationml/2006/ole">
            <mc:AlternateContent xmlns:mc="http://schemas.openxmlformats.org/markup-compatibility/2006">
              <mc:Choice xmlns:v="urn:schemas-microsoft-com:vml" Requires="v">
                <p:oleObj spid="_x0000_s3076" name="Document" r:id="rId3" imgW="7302014" imgH="8629237" progId="Word.Document.8">
                  <p:embed/>
                </p:oleObj>
              </mc:Choice>
              <mc:Fallback>
                <p:oleObj name="Document" r:id="rId3" imgW="7302014" imgH="8629237" progId="Word.Document.8">
                  <p:embed/>
                  <p:pic>
                    <p:nvPicPr>
                      <p:cNvPr id="0" name=""/>
                      <p:cNvPicPr/>
                      <p:nvPr/>
                    </p:nvPicPr>
                    <p:blipFill>
                      <a:blip r:embed="rId4"/>
                      <a:stretch>
                        <a:fillRect/>
                      </a:stretch>
                    </p:blipFill>
                    <p:spPr>
                      <a:xfrm>
                        <a:off x="1678846" y="242277"/>
                        <a:ext cx="5487862" cy="6485482"/>
                      </a:xfrm>
                      <a:prstGeom prst="rect">
                        <a:avLst/>
                      </a:prstGeom>
                    </p:spPr>
                  </p:pic>
                </p:oleObj>
              </mc:Fallback>
            </mc:AlternateContent>
          </a:graphicData>
        </a:graphic>
      </p:graphicFrame>
    </p:spTree>
    <p:extLst>
      <p:ext uri="{BB962C8B-B14F-4D97-AF65-F5344CB8AC3E}">
        <p14:creationId xmlns:p14="http://schemas.microsoft.com/office/powerpoint/2010/main" val="39819831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1250604222"/>
              </p:ext>
            </p:extLst>
          </p:nvPr>
        </p:nvGraphicFramePr>
        <p:xfrm>
          <a:off x="3872864" y="450849"/>
          <a:ext cx="4474301" cy="5972151"/>
        </p:xfrm>
        <a:graphic>
          <a:graphicData uri="http://schemas.openxmlformats.org/presentationml/2006/ole">
            <mc:AlternateContent xmlns:mc="http://schemas.openxmlformats.org/markup-compatibility/2006">
              <mc:Choice xmlns:v="urn:schemas-microsoft-com:vml" Requires="v">
                <p:oleObj spid="_x0000_s4100" name="Document" r:id="rId3" imgW="6689094" imgH="8928323" progId="Word.Document.12">
                  <p:embed/>
                </p:oleObj>
              </mc:Choice>
              <mc:Fallback>
                <p:oleObj name="Document" r:id="rId3" imgW="6689094" imgH="8928323" progId="Word.Document.12">
                  <p:embed/>
                  <p:pic>
                    <p:nvPicPr>
                      <p:cNvPr id="0" name=""/>
                      <p:cNvPicPr/>
                      <p:nvPr/>
                    </p:nvPicPr>
                    <p:blipFill>
                      <a:blip r:embed="rId4"/>
                      <a:stretch>
                        <a:fillRect/>
                      </a:stretch>
                    </p:blipFill>
                    <p:spPr>
                      <a:xfrm>
                        <a:off x="3872864" y="450849"/>
                        <a:ext cx="4474301" cy="5972151"/>
                      </a:xfrm>
                      <a:prstGeom prst="rect">
                        <a:avLst/>
                      </a:prstGeom>
                    </p:spPr>
                  </p:pic>
                </p:oleObj>
              </mc:Fallback>
            </mc:AlternateContent>
          </a:graphicData>
        </a:graphic>
      </p:graphicFrame>
    </p:spTree>
    <p:extLst>
      <p:ext uri="{BB962C8B-B14F-4D97-AF65-F5344CB8AC3E}">
        <p14:creationId xmlns:p14="http://schemas.microsoft.com/office/powerpoint/2010/main" val="27356680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58538" y="2680324"/>
            <a:ext cx="9892937" cy="2923877"/>
          </a:xfrm>
          <a:prstGeom prst="rect">
            <a:avLst/>
          </a:prstGeom>
          <a:noFill/>
        </p:spPr>
        <p:txBody>
          <a:bodyPr wrap="square" rtlCol="0">
            <a:spAutoFit/>
          </a:bodyPr>
          <a:lstStyle/>
          <a:p>
            <a:endParaRPr lang="en-US" sz="2400" dirty="0">
              <a:latin typeface="Cambria" panose="02040503050406030204" pitchFamily="18" charset="0"/>
              <a:ea typeface="Cambria" panose="02040503050406030204" pitchFamily="18" charset="0"/>
            </a:endParaRPr>
          </a:p>
          <a:p>
            <a:pPr marL="457200" indent="-457200">
              <a:buFont typeface="+mj-lt"/>
              <a:buAutoNum type="arabicPeriod"/>
            </a:pPr>
            <a:r>
              <a:rPr lang="en-US" sz="2000" dirty="0" smtClean="0">
                <a:latin typeface="Cambria" panose="02040503050406030204" pitchFamily="18" charset="0"/>
              </a:rPr>
              <a:t>Before finalizing Units and Key Assignments in your course outline, do you have a specific unit that addresses </a:t>
            </a:r>
            <a:r>
              <a:rPr lang="en-US" sz="2000" b="1" dirty="0" smtClean="0">
                <a:latin typeface="Cambria" panose="02040503050406030204" pitchFamily="18" charset="0"/>
              </a:rPr>
              <a:t>Career Education and Work Exploration/Skills?</a:t>
            </a:r>
            <a:r>
              <a:rPr lang="en-US" sz="2000" dirty="0" smtClean="0">
                <a:latin typeface="Cambria" panose="02040503050406030204" pitchFamily="18" charset="0"/>
              </a:rPr>
              <a:t>  </a:t>
            </a:r>
          </a:p>
          <a:p>
            <a:r>
              <a:rPr lang="en-US" sz="2000" b="1" dirty="0" smtClean="0">
                <a:solidFill>
                  <a:srgbClr val="009900"/>
                </a:solidFill>
                <a:latin typeface="Cambria" panose="02040503050406030204" pitchFamily="18" charset="0"/>
              </a:rPr>
              <a:t>        </a:t>
            </a:r>
            <a:r>
              <a:rPr lang="en-US" sz="2000" b="1" dirty="0" smtClean="0">
                <a:solidFill>
                  <a:srgbClr val="008000"/>
                </a:solidFill>
                <a:latin typeface="Cambria" panose="02040503050406030204" pitchFamily="18" charset="0"/>
              </a:rPr>
              <a:t>See Green hand-out.</a:t>
            </a:r>
          </a:p>
          <a:p>
            <a:endParaRPr lang="en-US" sz="2000" dirty="0" smtClean="0">
              <a:latin typeface="Cambria" panose="02040503050406030204" pitchFamily="18" charset="0"/>
            </a:endParaRPr>
          </a:p>
          <a:p>
            <a:pPr marL="457200" indent="-457200">
              <a:buAutoNum type="arabicPeriod" startAt="2"/>
            </a:pPr>
            <a:r>
              <a:rPr lang="en-US" sz="2000" dirty="0" smtClean="0">
                <a:latin typeface="Cambria" panose="02040503050406030204" pitchFamily="18" charset="0"/>
              </a:rPr>
              <a:t>See sample language.  </a:t>
            </a:r>
          </a:p>
          <a:p>
            <a:pPr marL="457200" indent="-457200">
              <a:buAutoNum type="arabicPeriod" startAt="2"/>
            </a:pPr>
            <a:endParaRPr lang="en-US" sz="2000" dirty="0">
              <a:latin typeface="Cambria" panose="02040503050406030204" pitchFamily="18" charset="0"/>
            </a:endParaRPr>
          </a:p>
          <a:p>
            <a:pPr marL="457200" indent="-457200">
              <a:buAutoNum type="arabicPeriod" startAt="2"/>
            </a:pPr>
            <a:r>
              <a:rPr lang="en-US" sz="2000" dirty="0" smtClean="0">
                <a:latin typeface="Cambria" panose="02040503050406030204" pitchFamily="18" charset="0"/>
              </a:rPr>
              <a:t>Use the CTE Framework booklet to check for accurate anchor standards and pathway </a:t>
            </a:r>
          </a:p>
          <a:p>
            <a:r>
              <a:rPr lang="en-US" sz="2000" dirty="0">
                <a:latin typeface="Cambria" panose="02040503050406030204" pitchFamily="18" charset="0"/>
              </a:rPr>
              <a:t> </a:t>
            </a:r>
            <a:r>
              <a:rPr lang="en-US" sz="2000" dirty="0" smtClean="0">
                <a:latin typeface="Cambria" panose="02040503050406030204" pitchFamily="18" charset="0"/>
              </a:rPr>
              <a:t>        standards.</a:t>
            </a:r>
            <a:endParaRPr lang="en-US" sz="2800" dirty="0">
              <a:latin typeface="Cambria" panose="02040503050406030204" pitchFamily="18" charset="0"/>
              <a:ea typeface="Cambria" panose="02040503050406030204" pitchFamily="18" charset="0"/>
            </a:endParaRPr>
          </a:p>
        </p:txBody>
      </p:sp>
      <p:sp>
        <p:nvSpPr>
          <p:cNvPr id="4" name="TextBox 3"/>
          <p:cNvSpPr txBox="1"/>
          <p:nvPr/>
        </p:nvSpPr>
        <p:spPr>
          <a:xfrm>
            <a:off x="2142310" y="511686"/>
            <a:ext cx="8325394" cy="1877437"/>
          </a:xfrm>
          <a:prstGeom prst="rect">
            <a:avLst/>
          </a:prstGeom>
          <a:noFill/>
        </p:spPr>
        <p:txBody>
          <a:bodyPr wrap="square" rtlCol="0">
            <a:spAutoFit/>
          </a:bodyPr>
          <a:lstStyle/>
          <a:p>
            <a:pPr algn="ctr"/>
            <a:r>
              <a:rPr lang="en-US" sz="4400" b="1" dirty="0">
                <a:solidFill>
                  <a:srgbClr val="0000CC"/>
                </a:solidFill>
                <a:latin typeface="Cambria" panose="02040503050406030204" pitchFamily="18" charset="0"/>
                <a:ea typeface="Cambria" panose="02040503050406030204" pitchFamily="18" charset="0"/>
              </a:rPr>
              <a:t>Task </a:t>
            </a:r>
            <a:r>
              <a:rPr lang="en-US" sz="4400" b="1" dirty="0" smtClean="0">
                <a:solidFill>
                  <a:srgbClr val="0000CC"/>
                </a:solidFill>
                <a:latin typeface="Cambria" panose="02040503050406030204" pitchFamily="18" charset="0"/>
                <a:ea typeface="Cambria" panose="02040503050406030204" pitchFamily="18" charset="0"/>
              </a:rPr>
              <a:t>#2</a:t>
            </a:r>
            <a:endParaRPr lang="en-US" sz="4400" b="1" dirty="0">
              <a:solidFill>
                <a:srgbClr val="0000CC"/>
              </a:solidFill>
              <a:latin typeface="Cambria" panose="02040503050406030204" pitchFamily="18" charset="0"/>
              <a:ea typeface="Cambria" panose="02040503050406030204" pitchFamily="18" charset="0"/>
            </a:endParaRPr>
          </a:p>
          <a:p>
            <a:pPr algn="ctr"/>
            <a:r>
              <a:rPr lang="en-US" sz="4400" b="1" dirty="0" smtClean="0">
                <a:latin typeface="Cambria" panose="02040503050406030204" pitchFamily="18" charset="0"/>
                <a:ea typeface="Cambria" panose="02040503050406030204" pitchFamily="18" charset="0"/>
              </a:rPr>
              <a:t>Bi-Annual </a:t>
            </a:r>
            <a:r>
              <a:rPr lang="en-US" sz="4400" b="1" dirty="0">
                <a:latin typeface="Cambria" panose="02040503050406030204" pitchFamily="18" charset="0"/>
                <a:ea typeface="Cambria" panose="02040503050406030204" pitchFamily="18" charset="0"/>
              </a:rPr>
              <a:t>Course </a:t>
            </a:r>
            <a:r>
              <a:rPr lang="en-US" sz="4400" b="1" dirty="0" smtClean="0">
                <a:latin typeface="Cambria" panose="02040503050406030204" pitchFamily="18" charset="0"/>
                <a:ea typeface="Cambria" panose="02040503050406030204" pitchFamily="18" charset="0"/>
              </a:rPr>
              <a:t>Outline</a:t>
            </a:r>
          </a:p>
          <a:p>
            <a:pPr algn="ctr"/>
            <a:r>
              <a:rPr lang="en-US" sz="2800" b="1" dirty="0" smtClean="0">
                <a:solidFill>
                  <a:srgbClr val="008000"/>
                </a:solidFill>
                <a:latin typeface="Cambria" panose="02040503050406030204" pitchFamily="18" charset="0"/>
                <a:ea typeface="Cambria" panose="02040503050406030204" pitchFamily="18" charset="0"/>
              </a:rPr>
              <a:t>“Career Education and Work Exploration/Skills”</a:t>
            </a:r>
            <a:endParaRPr lang="en-US" sz="2800" b="1" dirty="0">
              <a:solidFill>
                <a:srgbClr val="008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281794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440599997"/>
              </p:ext>
            </p:extLst>
          </p:nvPr>
        </p:nvGraphicFramePr>
        <p:xfrm>
          <a:off x="2458549" y="215167"/>
          <a:ext cx="7038769" cy="6138741"/>
        </p:xfrm>
        <a:graphic>
          <a:graphicData uri="http://schemas.openxmlformats.org/presentationml/2006/ole">
            <mc:AlternateContent xmlns:mc="http://schemas.openxmlformats.org/markup-compatibility/2006">
              <mc:Choice xmlns:v="urn:schemas-microsoft-com:vml" Requires="v">
                <p:oleObj spid="_x0000_s5124" name="Document" r:id="rId3" imgW="6505831" imgH="5674364" progId="Word.Document.12">
                  <p:embed/>
                </p:oleObj>
              </mc:Choice>
              <mc:Fallback>
                <p:oleObj name="Document" r:id="rId3" imgW="6505831" imgH="5674364" progId="Word.Document.12">
                  <p:embed/>
                  <p:pic>
                    <p:nvPicPr>
                      <p:cNvPr id="0" name=""/>
                      <p:cNvPicPr/>
                      <p:nvPr/>
                    </p:nvPicPr>
                    <p:blipFill>
                      <a:blip r:embed="rId4"/>
                      <a:stretch>
                        <a:fillRect/>
                      </a:stretch>
                    </p:blipFill>
                    <p:spPr>
                      <a:xfrm>
                        <a:off x="2458549" y="215167"/>
                        <a:ext cx="7038769" cy="6138741"/>
                      </a:xfrm>
                      <a:prstGeom prst="rect">
                        <a:avLst/>
                      </a:prstGeom>
                    </p:spPr>
                  </p:pic>
                </p:oleObj>
              </mc:Fallback>
            </mc:AlternateContent>
          </a:graphicData>
        </a:graphic>
      </p:graphicFrame>
    </p:spTree>
    <p:extLst>
      <p:ext uri="{BB962C8B-B14F-4D97-AF65-F5344CB8AC3E}">
        <p14:creationId xmlns:p14="http://schemas.microsoft.com/office/powerpoint/2010/main" val="2366349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txBox="1">
            <a:spLocks/>
          </p:cNvSpPr>
          <p:nvPr/>
        </p:nvSpPr>
        <p:spPr>
          <a:xfrm>
            <a:off x="6921857" y="4135470"/>
            <a:ext cx="3985039" cy="860400"/>
          </a:xfrm>
          <a:prstGeom prst="rect">
            <a:avLst/>
          </a:prstGeom>
        </p:spPr>
        <p:txBody>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n-US" sz="3200" b="1" dirty="0" smtClean="0">
                <a:solidFill>
                  <a:schemeClr val="tx1"/>
                </a:solidFill>
                <a:latin typeface="Cambria" panose="02040503050406030204" pitchFamily="18" charset="0"/>
                <a:ea typeface="Cambria" panose="02040503050406030204" pitchFamily="18" charset="0"/>
              </a:rPr>
              <a:t>Mr. Mike Hernandez</a:t>
            </a:r>
            <a:endParaRPr lang="en-US" sz="3200" b="1" dirty="0">
              <a:solidFill>
                <a:schemeClr val="tx1"/>
              </a:solidFill>
              <a:latin typeface="Cambria" panose="02040503050406030204" pitchFamily="18" charset="0"/>
              <a:ea typeface="Cambria" panose="02040503050406030204" pitchFamily="18" charset="0"/>
            </a:endParaRPr>
          </a:p>
        </p:txBody>
      </p:sp>
      <p:pic>
        <p:nvPicPr>
          <p:cNvPr id="4" name="Picture 3" descr="VROP Small.jpg"/>
          <p:cNvPicPr>
            <a:picLocks noChangeAspect="1"/>
          </p:cNvPicPr>
          <p:nvPr/>
        </p:nvPicPr>
        <p:blipFill>
          <a:blip r:embed="rId2">
            <a:clrChange>
              <a:clrFrom>
                <a:srgbClr val="FFFFFF"/>
              </a:clrFrom>
              <a:clrTo>
                <a:srgbClr val="FFFFFF">
                  <a:alpha val="0"/>
                </a:srgbClr>
              </a:clrTo>
            </a:clrChange>
          </a:blip>
          <a:stretch>
            <a:fillRect/>
          </a:stretch>
        </p:blipFill>
        <p:spPr>
          <a:xfrm>
            <a:off x="594909" y="232307"/>
            <a:ext cx="4343400" cy="2606040"/>
          </a:xfrm>
          <a:prstGeom prst="rect">
            <a:avLst/>
          </a:prstGeom>
        </p:spPr>
      </p:pic>
      <p:sp>
        <p:nvSpPr>
          <p:cNvPr id="5" name="Text Placeholder 2"/>
          <p:cNvSpPr txBox="1">
            <a:spLocks/>
          </p:cNvSpPr>
          <p:nvPr/>
        </p:nvSpPr>
        <p:spPr>
          <a:xfrm>
            <a:off x="2913127" y="2838347"/>
            <a:ext cx="8017461" cy="860400"/>
          </a:xfrm>
          <a:prstGeom prst="rect">
            <a:avLst/>
          </a:prstGeom>
        </p:spPr>
        <p:txBody>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n-US" sz="3200" b="1" i="1" dirty="0" smtClean="0">
                <a:solidFill>
                  <a:srgbClr val="0000CC"/>
                </a:solidFill>
                <a:latin typeface="Cambria" panose="02040503050406030204" pitchFamily="18" charset="0"/>
                <a:ea typeface="Cambria" panose="02040503050406030204" pitchFamily="18" charset="0"/>
              </a:rPr>
              <a:t>A message from Governing Board Member</a:t>
            </a:r>
            <a:endParaRPr lang="en-US" sz="3200" b="1" i="1" dirty="0">
              <a:solidFill>
                <a:srgbClr val="0000CC"/>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262584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107141"/>
          </a:xfrm>
        </p:spPr>
        <p:txBody>
          <a:bodyPr>
            <a:normAutofit/>
          </a:bodyPr>
          <a:lstStyle/>
          <a:p>
            <a:r>
              <a:rPr lang="en-US" b="1" dirty="0">
                <a:solidFill>
                  <a:srgbClr val="0000CC"/>
                </a:solidFill>
                <a:latin typeface="Berlin Sans FB Demi" panose="020E0802020502020306" pitchFamily="34" charset="0"/>
                <a:ea typeface="Cambria" panose="02040503050406030204" pitchFamily="18" charset="0"/>
                <a:cs typeface="+mn-cs"/>
              </a:rPr>
              <a:t>Celebrate Success – CTE has a Voice!</a:t>
            </a:r>
          </a:p>
        </p:txBody>
      </p:sp>
      <p:sp>
        <p:nvSpPr>
          <p:cNvPr id="3" name="Content Placeholder 2"/>
          <p:cNvSpPr>
            <a:spLocks noGrp="1"/>
          </p:cNvSpPr>
          <p:nvPr>
            <p:ph idx="1"/>
          </p:nvPr>
        </p:nvSpPr>
        <p:spPr>
          <a:xfrm>
            <a:off x="1371600" y="1577788"/>
            <a:ext cx="9601200" cy="4289612"/>
          </a:xfrm>
        </p:spPr>
        <p:txBody>
          <a:bodyPr>
            <a:normAutofit/>
          </a:bodyPr>
          <a:lstStyle/>
          <a:p>
            <a:pPr>
              <a:buSzPct val="75000"/>
            </a:pPr>
            <a:r>
              <a:rPr lang="en-US" sz="3600" dirty="0" smtClean="0">
                <a:latin typeface="Cambria" panose="02040503050406030204" pitchFamily="18" charset="0"/>
              </a:rPr>
              <a:t>Student “Prepared” &amp; “Approaching Prepared”</a:t>
            </a:r>
          </a:p>
          <a:p>
            <a:pPr>
              <a:buSzPct val="75000"/>
            </a:pPr>
            <a:r>
              <a:rPr lang="en-US" sz="3600" dirty="0" smtClean="0">
                <a:latin typeface="Cambria" panose="02040503050406030204" pitchFamily="18" charset="0"/>
              </a:rPr>
              <a:t>Industry Certifications</a:t>
            </a:r>
          </a:p>
          <a:p>
            <a:pPr>
              <a:buSzPct val="75000"/>
            </a:pPr>
            <a:r>
              <a:rPr lang="en-US" sz="3600" dirty="0" smtClean="0">
                <a:latin typeface="Cambria" panose="02040503050406030204" pitchFamily="18" charset="0"/>
              </a:rPr>
              <a:t>Job Shadowing and Internships</a:t>
            </a:r>
          </a:p>
          <a:p>
            <a:pPr>
              <a:buSzPct val="75000"/>
            </a:pPr>
            <a:r>
              <a:rPr lang="en-US" sz="3600" dirty="0" smtClean="0">
                <a:latin typeface="Cambria" panose="02040503050406030204" pitchFamily="18" charset="0"/>
              </a:rPr>
              <a:t>Dual Enrollment</a:t>
            </a:r>
          </a:p>
          <a:p>
            <a:pPr>
              <a:buSzPct val="75000"/>
            </a:pPr>
            <a:r>
              <a:rPr lang="en-US" sz="3600" dirty="0" smtClean="0">
                <a:latin typeface="Cambria" panose="02040503050406030204" pitchFamily="18" charset="0"/>
              </a:rPr>
              <a:t>Work Based Learning</a:t>
            </a:r>
          </a:p>
          <a:p>
            <a:endParaRPr lang="en-US" sz="3600" b="1" dirty="0" smtClean="0"/>
          </a:p>
        </p:txBody>
      </p:sp>
    </p:spTree>
    <p:extLst>
      <p:ext uri="{BB962C8B-B14F-4D97-AF65-F5344CB8AC3E}">
        <p14:creationId xmlns:p14="http://schemas.microsoft.com/office/powerpoint/2010/main" val="16855753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1477" y="313111"/>
            <a:ext cx="9601200" cy="1594066"/>
          </a:xfrm>
        </p:spPr>
        <p:txBody>
          <a:bodyPr/>
          <a:lstStyle/>
          <a:p>
            <a:r>
              <a:rPr lang="en-US" sz="4000" dirty="0" smtClean="0">
                <a:solidFill>
                  <a:srgbClr val="0000CC"/>
                </a:solidFill>
                <a:latin typeface="Berlin Sans FB Demi" panose="020E0802020502020306" pitchFamily="34" charset="0"/>
              </a:rPr>
              <a:t>2018-2019 Career </a:t>
            </a:r>
            <a:r>
              <a:rPr lang="en-US" sz="4000" dirty="0">
                <a:solidFill>
                  <a:srgbClr val="0000CC"/>
                </a:solidFill>
                <a:latin typeface="Berlin Sans FB Demi" panose="020E0802020502020306" pitchFamily="34" charset="0"/>
              </a:rPr>
              <a:t>and College </a:t>
            </a:r>
            <a:r>
              <a:rPr lang="en-US" sz="4000" dirty="0" smtClean="0">
                <a:solidFill>
                  <a:srgbClr val="0000CC"/>
                </a:solidFill>
                <a:latin typeface="Berlin Sans FB Demi" panose="020E0802020502020306" pitchFamily="34" charset="0"/>
              </a:rPr>
              <a:t>Indicators</a:t>
            </a:r>
          </a:p>
          <a:p>
            <a:pPr lvl="1"/>
            <a:r>
              <a:rPr lang="en-US" sz="3600" b="1" dirty="0" smtClean="0">
                <a:latin typeface="Cambria" panose="02040503050406030204" pitchFamily="18" charset="0"/>
              </a:rPr>
              <a:t>ALL schools in Blue or Green!!!!</a:t>
            </a:r>
            <a:r>
              <a:rPr lang="en-US" sz="3600" b="1" dirty="0" smtClean="0"/>
              <a:t> </a:t>
            </a:r>
            <a:endParaRPr lang="en-US" sz="3600" b="1" dirty="0"/>
          </a:p>
          <a:p>
            <a:endParaRPr lang="en-US" dirty="0"/>
          </a:p>
        </p:txBody>
      </p:sp>
      <p:pic>
        <p:nvPicPr>
          <p:cNvPr id="3074" name="Picture 2" descr="Image result for California Dashboard"/>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689957" y="2361284"/>
            <a:ext cx="11430000" cy="32956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89957" y="2361284"/>
            <a:ext cx="4472248" cy="3449782"/>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69655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437" y="166312"/>
            <a:ext cx="11291978" cy="1269553"/>
          </a:xfrm>
        </p:spPr>
        <p:txBody>
          <a:bodyPr>
            <a:normAutofit fontScale="90000"/>
          </a:bodyPr>
          <a:lstStyle/>
          <a:p>
            <a:pPr algn="ctr"/>
            <a:r>
              <a:rPr lang="en-US" b="1" dirty="0">
                <a:solidFill>
                  <a:srgbClr val="0000CC"/>
                </a:solidFill>
                <a:latin typeface="Berlin Sans FB Demi" panose="020E0802020502020306" pitchFamily="34" charset="0"/>
                <a:ea typeface="Cambria" panose="02040503050406030204" pitchFamily="18" charset="0"/>
                <a:cs typeface="+mn-cs"/>
              </a:rPr>
              <a:t>YOU ARE CHAMPIONS OF </a:t>
            </a:r>
            <a:r>
              <a:rPr lang="en-US" b="1" dirty="0" smtClean="0">
                <a:solidFill>
                  <a:srgbClr val="0000CC"/>
                </a:solidFill>
                <a:latin typeface="Berlin Sans FB Demi" panose="020E0802020502020306" pitchFamily="34" charset="0"/>
                <a:ea typeface="Cambria" panose="02040503050406030204" pitchFamily="18" charset="0"/>
                <a:cs typeface="+mn-cs"/>
              </a:rPr>
              <a:t>CTE </a:t>
            </a:r>
            <a:br>
              <a:rPr lang="en-US" b="1" dirty="0" smtClean="0">
                <a:solidFill>
                  <a:srgbClr val="0000CC"/>
                </a:solidFill>
                <a:latin typeface="Berlin Sans FB Demi" panose="020E0802020502020306" pitchFamily="34" charset="0"/>
                <a:ea typeface="Cambria" panose="02040503050406030204" pitchFamily="18" charset="0"/>
                <a:cs typeface="+mn-cs"/>
              </a:rPr>
            </a:br>
            <a:r>
              <a:rPr lang="en-US" b="1" dirty="0" smtClean="0">
                <a:solidFill>
                  <a:srgbClr val="0000CC"/>
                </a:solidFill>
                <a:latin typeface="Berlin Sans FB Demi" panose="020E0802020502020306" pitchFamily="34" charset="0"/>
                <a:ea typeface="Cambria" panose="02040503050406030204" pitchFamily="18" charset="0"/>
                <a:cs typeface="+mn-cs"/>
              </a:rPr>
              <a:t>&amp; STUDENT SUCCESS </a:t>
            </a:r>
            <a:endParaRPr lang="en-US" b="1" dirty="0">
              <a:solidFill>
                <a:srgbClr val="0000CC"/>
              </a:solidFill>
              <a:latin typeface="Berlin Sans FB Demi" panose="020E0802020502020306" pitchFamily="34" charset="0"/>
              <a:ea typeface="Cambria" panose="02040503050406030204" pitchFamily="18" charset="0"/>
              <a:cs typeface="+mn-cs"/>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52825" y="2886075"/>
            <a:ext cx="5238750" cy="2381250"/>
          </a:xfr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39821"/>
          <a:stretch/>
        </p:blipFill>
        <p:spPr>
          <a:xfrm>
            <a:off x="189655" y="1416942"/>
            <a:ext cx="12068575" cy="518895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6357" y="5719551"/>
            <a:ext cx="1327212" cy="90692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1223" y="5666657"/>
            <a:ext cx="1298920" cy="1012718"/>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0435" y="5719551"/>
            <a:ext cx="1130712" cy="1000095"/>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06567" y="5796636"/>
            <a:ext cx="879265" cy="92301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76244" y="5813636"/>
            <a:ext cx="946389" cy="906010"/>
          </a:xfrm>
          <a:prstGeom prst="rect">
            <a:avLst/>
          </a:prstGeom>
        </p:spPr>
      </p:pic>
      <p:grpSp>
        <p:nvGrpSpPr>
          <p:cNvPr id="15" name="Group 14"/>
          <p:cNvGrpSpPr/>
          <p:nvPr/>
        </p:nvGrpSpPr>
        <p:grpSpPr>
          <a:xfrm>
            <a:off x="5221439" y="5778666"/>
            <a:ext cx="2005008" cy="958950"/>
            <a:chOff x="5684808" y="5727296"/>
            <a:chExt cx="2147976" cy="1054168"/>
          </a:xfrm>
        </p:grpSpPr>
        <p:sp>
          <p:nvSpPr>
            <p:cNvPr id="13" name="Rectangle 12"/>
            <p:cNvSpPr/>
            <p:nvPr/>
          </p:nvSpPr>
          <p:spPr>
            <a:xfrm>
              <a:off x="5779697" y="5727296"/>
              <a:ext cx="1942094" cy="10541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84808" y="5927628"/>
              <a:ext cx="2147976" cy="709041"/>
            </a:xfrm>
            <a:prstGeom prst="rect">
              <a:avLst/>
            </a:prstGeom>
          </p:spPr>
        </p:pic>
      </p:grpSp>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35706" y="5839016"/>
            <a:ext cx="1497667" cy="898600"/>
          </a:xfrm>
          <a:prstGeom prst="rect">
            <a:avLst/>
          </a:prstGeom>
        </p:spPr>
      </p:pic>
    </p:spTree>
    <p:extLst>
      <p:ext uri="{BB962C8B-B14F-4D97-AF65-F5344CB8AC3E}">
        <p14:creationId xmlns:p14="http://schemas.microsoft.com/office/powerpoint/2010/main" val="22601700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40693" y="2685947"/>
            <a:ext cx="11123537" cy="1259977"/>
          </a:xfrm>
          <a:prstGeom prst="rect">
            <a:avLst/>
          </a:prstGeom>
        </p:spPr>
        <p:txBody>
          <a:bodyP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smtClean="0">
                <a:solidFill>
                  <a:srgbClr val="0000CC"/>
                </a:solidFill>
                <a:latin typeface="Berlin Sans FB Demi" panose="020E0802020502020306" pitchFamily="34" charset="0"/>
                <a:ea typeface="Cambria" panose="02040503050406030204" pitchFamily="18" charset="0"/>
              </a:rPr>
              <a:t>Superintendent Updates </a:t>
            </a:r>
            <a:endParaRPr lang="en-US" sz="5400" dirty="0">
              <a:solidFill>
                <a:srgbClr val="0000CC"/>
              </a:solidFill>
              <a:latin typeface="Berlin Sans FB Demi" panose="020E0802020502020306" pitchFamily="34" charset="0"/>
              <a:ea typeface="Cambria" panose="02040503050406030204" pitchFamily="18" charset="0"/>
            </a:endParaRPr>
          </a:p>
        </p:txBody>
      </p:sp>
      <p:sp>
        <p:nvSpPr>
          <p:cNvPr id="3" name="Text Placeholder 2"/>
          <p:cNvSpPr txBox="1">
            <a:spLocks/>
          </p:cNvSpPr>
          <p:nvPr/>
        </p:nvSpPr>
        <p:spPr>
          <a:xfrm>
            <a:off x="6921858" y="4127232"/>
            <a:ext cx="8930748" cy="860400"/>
          </a:xfrm>
          <a:prstGeom prst="rect">
            <a:avLst/>
          </a:prstGeom>
        </p:spPr>
        <p:txBody>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n-US" sz="3200" b="1" dirty="0" smtClean="0">
                <a:solidFill>
                  <a:schemeClr val="tx1"/>
                </a:solidFill>
                <a:latin typeface="Cambria" panose="02040503050406030204" pitchFamily="18" charset="0"/>
                <a:ea typeface="Cambria" panose="02040503050406030204" pitchFamily="18" charset="0"/>
              </a:rPr>
              <a:t>Mr. </a:t>
            </a:r>
            <a:r>
              <a:rPr lang="en-US" sz="3200" b="1" dirty="0" err="1" smtClean="0">
                <a:solidFill>
                  <a:schemeClr val="tx1"/>
                </a:solidFill>
                <a:latin typeface="Cambria" panose="02040503050406030204" pitchFamily="18" charset="0"/>
                <a:ea typeface="Cambria" panose="02040503050406030204" pitchFamily="18" charset="0"/>
              </a:rPr>
              <a:t>Fabrizio</a:t>
            </a:r>
            <a:r>
              <a:rPr lang="en-US" sz="3200" b="1" dirty="0" smtClean="0">
                <a:solidFill>
                  <a:schemeClr val="tx1"/>
                </a:solidFill>
                <a:latin typeface="Cambria" panose="02040503050406030204" pitchFamily="18" charset="0"/>
                <a:ea typeface="Cambria" panose="02040503050406030204" pitchFamily="18" charset="0"/>
              </a:rPr>
              <a:t> </a:t>
            </a:r>
            <a:r>
              <a:rPr lang="en-US" sz="3200" b="1" dirty="0" err="1" smtClean="0">
                <a:solidFill>
                  <a:schemeClr val="tx1"/>
                </a:solidFill>
                <a:latin typeface="Cambria" panose="02040503050406030204" pitchFamily="18" charset="0"/>
                <a:ea typeface="Cambria" panose="02040503050406030204" pitchFamily="18" charset="0"/>
              </a:rPr>
              <a:t>Lofaro</a:t>
            </a:r>
            <a:endParaRPr lang="en-US" sz="3200" b="1" dirty="0">
              <a:solidFill>
                <a:schemeClr val="tx1"/>
              </a:solidFill>
              <a:latin typeface="Cambria" panose="02040503050406030204" pitchFamily="18" charset="0"/>
              <a:ea typeface="Cambria" panose="02040503050406030204" pitchFamily="18" charset="0"/>
            </a:endParaRPr>
          </a:p>
        </p:txBody>
      </p:sp>
      <p:pic>
        <p:nvPicPr>
          <p:cNvPr id="4" name="Picture 3" descr="VROP Small.jpg"/>
          <p:cNvPicPr>
            <a:picLocks noChangeAspect="1"/>
          </p:cNvPicPr>
          <p:nvPr/>
        </p:nvPicPr>
        <p:blipFill>
          <a:blip r:embed="rId2">
            <a:clrChange>
              <a:clrFrom>
                <a:srgbClr val="FFFFFF"/>
              </a:clrFrom>
              <a:clrTo>
                <a:srgbClr val="FFFFFF">
                  <a:alpha val="0"/>
                </a:srgbClr>
              </a:clrTo>
            </a:clrChange>
          </a:blip>
          <a:stretch>
            <a:fillRect/>
          </a:stretch>
        </p:blipFill>
        <p:spPr>
          <a:xfrm>
            <a:off x="594909" y="232307"/>
            <a:ext cx="4343400" cy="2606040"/>
          </a:xfrm>
          <a:prstGeom prst="rect">
            <a:avLst/>
          </a:prstGeom>
        </p:spPr>
      </p:pic>
    </p:spTree>
    <p:extLst>
      <p:ext uri="{BB962C8B-B14F-4D97-AF65-F5344CB8AC3E}">
        <p14:creationId xmlns:p14="http://schemas.microsoft.com/office/powerpoint/2010/main" val="40116435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627529" y="0"/>
            <a:ext cx="11564471" cy="6858000"/>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1924" name="Rectangle 4"/>
          <p:cNvSpPr>
            <a:spLocks noGrp="1" noChangeArrowheads="1"/>
          </p:cNvSpPr>
          <p:nvPr>
            <p:ph type="title"/>
          </p:nvPr>
        </p:nvSpPr>
        <p:spPr bwMode="auto">
          <a:xfrm>
            <a:off x="1078742" y="254020"/>
            <a:ext cx="10119679" cy="123947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pPr algn="ctr"/>
            <a:r>
              <a:rPr lang="en-US" altLang="en-US" sz="4000" dirty="0">
                <a:solidFill>
                  <a:schemeClr val="bg1"/>
                </a:solidFill>
                <a:latin typeface="Tw Cen MT" pitchFamily="34" charset="0"/>
              </a:rPr>
              <a:t>CTE is to </a:t>
            </a:r>
            <a:r>
              <a:rPr lang="en-US" altLang="en-US" sz="4000" dirty="0" smtClean="0">
                <a:solidFill>
                  <a:schemeClr val="bg1"/>
                </a:solidFill>
                <a:latin typeface="Tw Cen MT" pitchFamily="34" charset="0"/>
              </a:rPr>
              <a:t>students </a:t>
            </a:r>
            <a:r>
              <a:rPr lang="en-US" altLang="en-US" sz="4000" dirty="0">
                <a:solidFill>
                  <a:schemeClr val="bg1"/>
                </a:solidFill>
                <a:latin typeface="Tw Cen MT" pitchFamily="34" charset="0"/>
              </a:rPr>
              <a:t>what</a:t>
            </a:r>
            <a:br>
              <a:rPr lang="en-US" altLang="en-US" sz="4000" dirty="0">
                <a:solidFill>
                  <a:schemeClr val="bg1"/>
                </a:solidFill>
                <a:latin typeface="Tw Cen MT" pitchFamily="34" charset="0"/>
              </a:rPr>
            </a:br>
            <a:r>
              <a:rPr lang="en-US" altLang="en-US" sz="4000" dirty="0" smtClean="0">
                <a:solidFill>
                  <a:schemeClr val="bg1"/>
                </a:solidFill>
                <a:latin typeface="Tw Cen MT" pitchFamily="34" charset="0"/>
              </a:rPr>
              <a:t>UC “a-g”, AP </a:t>
            </a:r>
            <a:r>
              <a:rPr lang="en-US" altLang="en-US" sz="4000" dirty="0">
                <a:solidFill>
                  <a:schemeClr val="bg1"/>
                </a:solidFill>
                <a:latin typeface="Tw Cen MT" pitchFamily="34" charset="0"/>
              </a:rPr>
              <a:t>&amp; Honors is to </a:t>
            </a:r>
            <a:r>
              <a:rPr lang="en-US" altLang="en-US" sz="4000" dirty="0" smtClean="0">
                <a:solidFill>
                  <a:schemeClr val="bg1"/>
                </a:solidFill>
                <a:latin typeface="Tw Cen MT" pitchFamily="34" charset="0"/>
              </a:rPr>
              <a:t>others</a:t>
            </a:r>
            <a:r>
              <a:rPr lang="en-US" altLang="en-US" sz="4600" dirty="0">
                <a:solidFill>
                  <a:schemeClr val="tx1"/>
                </a:solidFill>
                <a:latin typeface="Tw Cen MT" pitchFamily="34" charset="0"/>
              </a:rPr>
              <a:t/>
            </a:r>
            <a:br>
              <a:rPr lang="en-US" altLang="en-US" sz="4600" dirty="0">
                <a:solidFill>
                  <a:schemeClr val="tx1"/>
                </a:solidFill>
                <a:latin typeface="Tw Cen MT" pitchFamily="34" charset="0"/>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t>
            </a:r>
            <a:br>
              <a:rPr lang="en-US" altLang="en-US" sz="2400" dirty="0">
                <a:solidFill>
                  <a:schemeClr val="tx1"/>
                </a:solidFill>
              </a:rPr>
            </a:br>
            <a:endParaRPr lang="en-US" altLang="en-US" sz="2400" dirty="0">
              <a:solidFill>
                <a:schemeClr val="tx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4943" y="254020"/>
            <a:ext cx="1347715" cy="735772"/>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1071" r="9643"/>
          <a:stretch/>
        </p:blipFill>
        <p:spPr>
          <a:xfrm>
            <a:off x="5696301" y="3712261"/>
            <a:ext cx="2653553" cy="2510117"/>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8187" y="1520391"/>
            <a:ext cx="3045759" cy="2030506"/>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8187" y="3712261"/>
            <a:ext cx="3045759" cy="228432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42514" y="1520391"/>
            <a:ext cx="2707341" cy="2030506"/>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28801" y="1520391"/>
            <a:ext cx="3575382" cy="2011152"/>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91084" y="3938058"/>
            <a:ext cx="4061013" cy="2284320"/>
          </a:xfrm>
          <a:prstGeom prst="rect">
            <a:avLst/>
          </a:prstGeom>
        </p:spPr>
      </p:pic>
    </p:spTree>
    <p:extLst>
      <p:ext uri="{BB962C8B-B14F-4D97-AF65-F5344CB8AC3E}">
        <p14:creationId xmlns:p14="http://schemas.microsoft.com/office/powerpoint/2010/main" val="31828472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ChangeArrowheads="1"/>
          </p:cNvSpPr>
          <p:nvPr/>
        </p:nvSpPr>
        <p:spPr bwMode="auto">
          <a:xfrm>
            <a:off x="1482437" y="257695"/>
            <a:ext cx="9144000" cy="6858000"/>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67270" name="Rectangle 2"/>
          <p:cNvSpPr>
            <a:spLocks noChangeArrowheads="1"/>
          </p:cNvSpPr>
          <p:nvPr/>
        </p:nvSpPr>
        <p:spPr bwMode="auto">
          <a:xfrm>
            <a:off x="1524000" y="3651367"/>
            <a:ext cx="9144000" cy="959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000" b="1" dirty="0" smtClean="0">
                <a:solidFill>
                  <a:schemeClr val="bg1"/>
                </a:solidFill>
              </a:rPr>
              <a:t>Skills Combined with </a:t>
            </a:r>
          </a:p>
          <a:p>
            <a:pPr algn="ctr" eaLnBrk="1" hangingPunct="1"/>
            <a:r>
              <a:rPr lang="en-US" altLang="en-US" sz="4000" b="1" dirty="0" smtClean="0">
                <a:solidFill>
                  <a:schemeClr val="bg1"/>
                </a:solidFill>
              </a:rPr>
              <a:t>Education and Rigor</a:t>
            </a:r>
          </a:p>
          <a:p>
            <a:pPr algn="ctr" eaLnBrk="1" hangingPunct="1"/>
            <a:r>
              <a:rPr lang="en-US" altLang="en-US" sz="4000" b="1" dirty="0" smtClean="0">
                <a:solidFill>
                  <a:schemeClr val="bg1"/>
                </a:solidFill>
              </a:rPr>
              <a:t>Is the Key for Employment.</a:t>
            </a:r>
            <a:endParaRPr lang="en-US" altLang="en-US" sz="4000" b="1" dirty="0">
              <a:solidFill>
                <a:schemeClr val="bg1"/>
              </a:solidFill>
            </a:endParaRPr>
          </a:p>
        </p:txBody>
      </p:sp>
      <p:sp>
        <p:nvSpPr>
          <p:cNvPr id="46084" name="Rectangle 2"/>
          <p:cNvSpPr>
            <a:spLocks noChangeArrowheads="1"/>
          </p:cNvSpPr>
          <p:nvPr/>
        </p:nvSpPr>
        <p:spPr bwMode="auto">
          <a:xfrm>
            <a:off x="1524000" y="554700"/>
            <a:ext cx="9144000" cy="113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000" b="1" dirty="0" smtClean="0">
                <a:solidFill>
                  <a:schemeClr val="bg1"/>
                </a:solidFill>
              </a:rPr>
              <a:t>Education alone is not enough </a:t>
            </a:r>
            <a:endParaRPr lang="en-US" altLang="en-US" sz="4000" b="1" dirty="0">
              <a:solidFill>
                <a:schemeClr val="bg1"/>
              </a:solidFill>
            </a:endParaRPr>
          </a:p>
        </p:txBody>
      </p:sp>
      <p:sp>
        <p:nvSpPr>
          <p:cNvPr id="2" name="Rectangle 1"/>
          <p:cNvSpPr/>
          <p:nvPr/>
        </p:nvSpPr>
        <p:spPr>
          <a:xfrm>
            <a:off x="2333002" y="1290415"/>
            <a:ext cx="7691215" cy="102549"/>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Down Arrow 4"/>
          <p:cNvSpPr/>
          <p:nvPr/>
        </p:nvSpPr>
        <p:spPr>
          <a:xfrm>
            <a:off x="5956419" y="1392964"/>
            <a:ext cx="358923" cy="2258403"/>
          </a:xfrm>
          <a:prstGeom prst="down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Rectangle 5"/>
          <p:cNvSpPr/>
          <p:nvPr/>
        </p:nvSpPr>
        <p:spPr>
          <a:xfrm>
            <a:off x="2170632" y="3651366"/>
            <a:ext cx="7605757" cy="2151227"/>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mage result for Ski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437" y="383362"/>
            <a:ext cx="11430000" cy="600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8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6084"/>
                                        </p:tgtEl>
                                        <p:attrNameLst>
                                          <p:attrName>style.visibility</p:attrName>
                                        </p:attrNameLst>
                                      </p:cBhvr>
                                      <p:to>
                                        <p:strVal val="visible"/>
                                      </p:to>
                                    </p:set>
                                    <p:animEffect transition="in" filter="wipe(down)">
                                      <p:cBhvr>
                                        <p:cTn id="7" dur="500"/>
                                        <p:tgtEl>
                                          <p:spTgt spid="4608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67270"/>
                                        </p:tgtEl>
                                        <p:attrNameLst>
                                          <p:attrName>style.visibility</p:attrName>
                                        </p:attrNameLst>
                                      </p:cBhvr>
                                      <p:to>
                                        <p:strVal val="visible"/>
                                      </p:to>
                                    </p:set>
                                    <p:animEffect transition="in" filter="wipe(down)">
                                      <p:cBhvr>
                                        <p:cTn id="21" dur="500"/>
                                        <p:tgtEl>
                                          <p:spTgt spid="26727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70" grpId="0"/>
      <p:bldP spid="46084" grpId="0"/>
      <p:bldP spid="2" grpId="0" animBg="1"/>
      <p:bldP spid="5"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88226" y="1064028"/>
            <a:ext cx="9459884" cy="1313411"/>
          </a:xfrm>
        </p:spPr>
        <p:txBody>
          <a:bodyPr>
            <a:normAutofit fontScale="90000"/>
          </a:bodyPr>
          <a:lstStyle/>
          <a:p>
            <a:pPr lvl="4" algn="r" defTabSz="457200" rtl="0">
              <a:spcBef>
                <a:spcPct val="0"/>
              </a:spcBef>
            </a:pPr>
            <a:r>
              <a:rPr lang="en-US" sz="7300" b="1" i="1" dirty="0" smtClean="0">
                <a:solidFill>
                  <a:srgbClr val="0000CC"/>
                </a:solidFill>
                <a:latin typeface="Berlin Sans FB" panose="020E0602020502020306" pitchFamily="34" charset="0"/>
              </a:rPr>
              <a:t>Valley ROP Procedures</a:t>
            </a:r>
            <a:r>
              <a:rPr lang="en-US" dirty="0" smtClean="0"/>
              <a:t/>
            </a:r>
            <a:br>
              <a:rPr lang="en-US" dirty="0" smtClean="0"/>
            </a:br>
            <a:endParaRPr lang="en-US" dirty="0"/>
          </a:p>
        </p:txBody>
      </p:sp>
      <p:sp>
        <p:nvSpPr>
          <p:cNvPr id="6" name="Subtitle 5"/>
          <p:cNvSpPr>
            <a:spLocks noGrp="1"/>
          </p:cNvSpPr>
          <p:nvPr>
            <p:ph type="subTitle" idx="1"/>
          </p:nvPr>
        </p:nvSpPr>
        <p:spPr>
          <a:xfrm>
            <a:off x="4268860" y="2294313"/>
            <a:ext cx="6579250" cy="1762298"/>
          </a:xfrm>
        </p:spPr>
        <p:txBody>
          <a:bodyPr>
            <a:noAutofit/>
          </a:bodyPr>
          <a:lstStyle/>
          <a:p>
            <a:r>
              <a:rPr lang="en-US" sz="3200" b="1" dirty="0" smtClean="0">
                <a:latin typeface="Cambria" panose="02040503050406030204" pitchFamily="18" charset="0"/>
              </a:rPr>
              <a:t>Budgets </a:t>
            </a:r>
          </a:p>
          <a:p>
            <a:r>
              <a:rPr lang="en-US" sz="3200" b="1" dirty="0" smtClean="0">
                <a:latin typeface="Cambria" panose="02040503050406030204" pitchFamily="18" charset="0"/>
              </a:rPr>
              <a:t>Technology Tickets </a:t>
            </a:r>
          </a:p>
          <a:p>
            <a:r>
              <a:rPr lang="en-US" sz="3200" b="1" dirty="0" smtClean="0">
                <a:latin typeface="Cambria" panose="02040503050406030204" pitchFamily="18" charset="0"/>
              </a:rPr>
              <a:t>Attendance and Rosters</a:t>
            </a:r>
            <a:endParaRPr lang="en-US" sz="3200" b="1" dirty="0">
              <a:latin typeface="Cambria" panose="020405030504060302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9063" y="4462804"/>
            <a:ext cx="3018981" cy="1648183"/>
          </a:xfrm>
          <a:prstGeom prst="rect">
            <a:avLst/>
          </a:prstGeom>
        </p:spPr>
      </p:pic>
    </p:spTree>
    <p:extLst>
      <p:ext uri="{BB962C8B-B14F-4D97-AF65-F5344CB8AC3E}">
        <p14:creationId xmlns:p14="http://schemas.microsoft.com/office/powerpoint/2010/main" val="13698317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6539" y="328353"/>
            <a:ext cx="3474720" cy="1059873"/>
          </a:xfrm>
        </p:spPr>
        <p:txBody>
          <a:bodyPr>
            <a:normAutofit/>
          </a:bodyPr>
          <a:lstStyle/>
          <a:p>
            <a:pPr algn="l"/>
            <a:r>
              <a:rPr lang="en-US" sz="5400" dirty="0" smtClean="0">
                <a:solidFill>
                  <a:srgbClr val="0000CC"/>
                </a:solidFill>
                <a:latin typeface="Berlin Sans FB" panose="020E0602020502020306" pitchFamily="34" charset="0"/>
              </a:rPr>
              <a:t>Budgets</a:t>
            </a:r>
            <a:endParaRPr lang="en-US" sz="5400" dirty="0">
              <a:solidFill>
                <a:srgbClr val="0000CC"/>
              </a:solidFill>
              <a:latin typeface="Berlin Sans FB" panose="020E0602020502020306" pitchFamily="34" charset="0"/>
            </a:endParaRPr>
          </a:p>
        </p:txBody>
      </p:sp>
      <p:sp>
        <p:nvSpPr>
          <p:cNvPr id="3" name="Content Placeholder 2"/>
          <p:cNvSpPr>
            <a:spLocks noGrp="1"/>
          </p:cNvSpPr>
          <p:nvPr>
            <p:ph idx="1"/>
          </p:nvPr>
        </p:nvSpPr>
        <p:spPr>
          <a:xfrm>
            <a:off x="1263534" y="1579418"/>
            <a:ext cx="9601200" cy="4497185"/>
          </a:xfrm>
        </p:spPr>
        <p:txBody>
          <a:bodyPr>
            <a:normAutofit lnSpcReduction="10000"/>
          </a:bodyPr>
          <a:lstStyle/>
          <a:p>
            <a:pPr lvl="2"/>
            <a:r>
              <a:rPr lang="en-US" b="1" dirty="0" smtClean="0">
                <a:latin typeface="Cambria" panose="02040503050406030204" pitchFamily="18" charset="0"/>
              </a:rPr>
              <a:t>Requisition Deadline:</a:t>
            </a:r>
          </a:p>
          <a:p>
            <a:pPr lvl="3"/>
            <a:r>
              <a:rPr lang="en-US" b="1" i="0" dirty="0" smtClean="0">
                <a:solidFill>
                  <a:srgbClr val="FF0000"/>
                </a:solidFill>
                <a:latin typeface="Cambria" panose="02040503050406030204" pitchFamily="18" charset="0"/>
              </a:rPr>
              <a:t>Date: Wednesday, April 10, 2019.</a:t>
            </a:r>
          </a:p>
          <a:p>
            <a:pPr lvl="3"/>
            <a:r>
              <a:rPr lang="en-US" i="0" dirty="0" smtClean="0">
                <a:latin typeface="Cambria" panose="02040503050406030204" pitchFamily="18" charset="0"/>
              </a:rPr>
              <a:t>Remember to put the Requisition in the VROP Mailbox on campus before the due dates.  Requisitions received after this date may not be processed.</a:t>
            </a:r>
          </a:p>
          <a:p>
            <a:pPr lvl="3"/>
            <a:r>
              <a:rPr lang="en-US" i="0" dirty="0" smtClean="0">
                <a:latin typeface="Cambria" panose="02040503050406030204" pitchFamily="18" charset="0"/>
              </a:rPr>
              <a:t>One Requisition per Vendor. </a:t>
            </a:r>
          </a:p>
          <a:p>
            <a:pPr lvl="3"/>
            <a:r>
              <a:rPr lang="en-US" i="0" dirty="0" smtClean="0">
                <a:latin typeface="Cambria" panose="02040503050406030204" pitchFamily="18" charset="0"/>
              </a:rPr>
              <a:t>All Requisitions must be filled out completely.</a:t>
            </a:r>
          </a:p>
          <a:p>
            <a:pPr lvl="3"/>
            <a:r>
              <a:rPr lang="en-US" i="0" dirty="0" smtClean="0">
                <a:latin typeface="Cambria" panose="02040503050406030204" pitchFamily="18" charset="0"/>
              </a:rPr>
              <a:t>Indicate the item/catalog number for each item.</a:t>
            </a:r>
          </a:p>
          <a:p>
            <a:pPr lvl="3"/>
            <a:r>
              <a:rPr lang="en-US" i="0" dirty="0" smtClean="0">
                <a:latin typeface="Cambria" panose="02040503050406030204" pitchFamily="18" charset="0"/>
              </a:rPr>
              <a:t>Do not order over your available budget </a:t>
            </a:r>
            <a:r>
              <a:rPr lang="en-US" i="0" dirty="0">
                <a:latin typeface="Cambria" panose="02040503050406030204" pitchFamily="18" charset="0"/>
              </a:rPr>
              <a:t>b</a:t>
            </a:r>
            <a:r>
              <a:rPr lang="en-US" i="0" dirty="0" smtClean="0">
                <a:latin typeface="Cambria" panose="02040503050406030204" pitchFamily="18" charset="0"/>
              </a:rPr>
              <a:t>alance.  If in doubt, email or call for your available balance.</a:t>
            </a:r>
          </a:p>
          <a:p>
            <a:pPr marL="1444752" lvl="3" indent="0">
              <a:buNone/>
            </a:pPr>
            <a:endParaRPr lang="en-US" dirty="0" smtClean="0">
              <a:latin typeface="Cambria" panose="02040503050406030204" pitchFamily="18" charset="0"/>
            </a:endParaRPr>
          </a:p>
          <a:p>
            <a:pPr lvl="2"/>
            <a:r>
              <a:rPr lang="en-US" b="1" dirty="0" smtClean="0">
                <a:latin typeface="Cambria" panose="02040503050406030204" pitchFamily="18" charset="0"/>
              </a:rPr>
              <a:t>Open Purchase Orders - Deadline: </a:t>
            </a:r>
          </a:p>
          <a:p>
            <a:pPr lvl="3"/>
            <a:r>
              <a:rPr lang="en-US" i="0" dirty="0" smtClean="0">
                <a:latin typeface="Cambria" panose="02040503050406030204" pitchFamily="18" charset="0"/>
              </a:rPr>
              <a:t>All open Purchase Orders will have a MUST BE USED BY April 30, 2019 date printed on the PO.   All PO’s will have to be exhausted by this date or the PO will be closed automatically and no more purchases can be made after this date.    </a:t>
            </a:r>
          </a:p>
          <a:p>
            <a:pPr lvl="3"/>
            <a:endParaRPr lang="en-US" dirty="0" smtClean="0">
              <a:latin typeface="Bookman Old Style" panose="02050604050505020204" pitchFamily="18" charset="0"/>
            </a:endParaRPr>
          </a:p>
          <a:p>
            <a:pPr lvl="2"/>
            <a:endParaRPr lang="en-US" dirty="0" smtClean="0">
              <a:latin typeface="Bookman Old Style" panose="02050604050505020204" pitchFamily="18" charset="0"/>
            </a:endParaRPr>
          </a:p>
          <a:p>
            <a:pPr lvl="2"/>
            <a:endParaRPr lang="en-US" dirty="0" smtClean="0">
              <a:latin typeface="Bookman Old Style" panose="02050604050505020204" pitchFamily="18" charset="0"/>
            </a:endParaRPr>
          </a:p>
          <a:p>
            <a:pPr lvl="1"/>
            <a:endParaRPr lang="en-US" dirty="0">
              <a:latin typeface="Bookman Old Style" panose="02050604050505020204" pitchFamily="18" charset="0"/>
            </a:endParaRPr>
          </a:p>
        </p:txBody>
      </p:sp>
    </p:spTree>
    <p:extLst>
      <p:ext uri="{BB962C8B-B14F-4D97-AF65-F5344CB8AC3E}">
        <p14:creationId xmlns:p14="http://schemas.microsoft.com/office/powerpoint/2010/main" val="8394787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0251" y="452816"/>
            <a:ext cx="9601200" cy="868680"/>
          </a:xfrm>
        </p:spPr>
        <p:txBody>
          <a:bodyPr/>
          <a:lstStyle/>
          <a:p>
            <a:pPr algn="ctr"/>
            <a:r>
              <a:rPr lang="en-US" dirty="0" smtClean="0">
                <a:solidFill>
                  <a:srgbClr val="0000CC"/>
                </a:solidFill>
                <a:latin typeface="Berlin Sans FB Demi" panose="020E0802020502020306" pitchFamily="34" charset="0"/>
              </a:rPr>
              <a:t>Class Budget Development</a:t>
            </a:r>
            <a:endParaRPr lang="en-US" dirty="0">
              <a:solidFill>
                <a:srgbClr val="0000CC"/>
              </a:solidFill>
              <a:latin typeface="Berlin Sans FB Demi" panose="020E0802020502020306" pitchFamily="34" charset="0"/>
            </a:endParaRPr>
          </a:p>
        </p:txBody>
      </p:sp>
      <p:sp>
        <p:nvSpPr>
          <p:cNvPr id="3" name="Content Placeholder 2"/>
          <p:cNvSpPr>
            <a:spLocks noGrp="1"/>
          </p:cNvSpPr>
          <p:nvPr>
            <p:ph idx="1"/>
          </p:nvPr>
        </p:nvSpPr>
        <p:spPr>
          <a:xfrm>
            <a:off x="1425816" y="1450456"/>
            <a:ext cx="9851783" cy="3610891"/>
          </a:xfrm>
        </p:spPr>
        <p:txBody>
          <a:bodyPr>
            <a:normAutofit fontScale="32500" lnSpcReduction="20000"/>
          </a:bodyPr>
          <a:lstStyle/>
          <a:p>
            <a:pPr lvl="1">
              <a:buFont typeface="Wingdings" panose="05000000000000000000" pitchFamily="2" charset="2"/>
              <a:buChar char="§"/>
            </a:pPr>
            <a:r>
              <a:rPr lang="en-US" sz="4000" i="0" dirty="0" smtClean="0">
                <a:latin typeface="Cambria" panose="02040503050406030204" pitchFamily="18" charset="0"/>
              </a:rPr>
              <a:t>Budget development guidelines and procedures for the next school year will be sent out with a Budget Worksheet.</a:t>
            </a:r>
          </a:p>
          <a:p>
            <a:pPr marL="530352" lvl="1" indent="0">
              <a:buNone/>
            </a:pPr>
            <a:endParaRPr lang="en-US" sz="4000" i="0" dirty="0" smtClean="0">
              <a:latin typeface="Cambria" panose="02040503050406030204" pitchFamily="18" charset="0"/>
            </a:endParaRPr>
          </a:p>
          <a:p>
            <a:pPr marL="530352" lvl="1" indent="0">
              <a:buNone/>
            </a:pPr>
            <a:r>
              <a:rPr lang="en-US" sz="4000" i="0" dirty="0" smtClean="0">
                <a:latin typeface="Cambria" panose="02040503050406030204" pitchFamily="18" charset="0"/>
              </a:rPr>
              <a:t>	</a:t>
            </a:r>
            <a:r>
              <a:rPr lang="en-US" sz="4000" b="1" i="0" dirty="0" smtClean="0">
                <a:solidFill>
                  <a:srgbClr val="0000CC"/>
                </a:solidFill>
                <a:latin typeface="Cambria" panose="02040503050406030204" pitchFamily="18" charset="0"/>
              </a:rPr>
              <a:t>Note:  Refer to the Budget Categories to create your budget and complete your Budget Worksheet.</a:t>
            </a:r>
          </a:p>
          <a:p>
            <a:pPr marL="530352" lvl="1" indent="0">
              <a:buNone/>
            </a:pPr>
            <a:endParaRPr lang="en-US" sz="4000" b="1" i="0" dirty="0" smtClean="0">
              <a:solidFill>
                <a:srgbClr val="0000CC"/>
              </a:solidFill>
              <a:latin typeface="Cambria" panose="02040503050406030204" pitchFamily="18" charset="0"/>
            </a:endParaRPr>
          </a:p>
          <a:p>
            <a:pPr marL="530352" lvl="1" indent="0">
              <a:buNone/>
            </a:pPr>
            <a:endParaRPr lang="en-US" sz="4000" i="0" dirty="0" smtClean="0">
              <a:latin typeface="Cambria" panose="02040503050406030204" pitchFamily="18" charset="0"/>
            </a:endParaRPr>
          </a:p>
          <a:p>
            <a:pPr lvl="1">
              <a:buFont typeface="Wingdings" panose="05000000000000000000" pitchFamily="2" charset="2"/>
              <a:buChar char="§"/>
            </a:pPr>
            <a:r>
              <a:rPr lang="en-US" sz="4000" i="0" dirty="0" smtClean="0">
                <a:latin typeface="Cambria" panose="02040503050406030204" pitchFamily="18" charset="0"/>
              </a:rPr>
              <a:t>Deadline to submit the Budget Worksheet will be:  </a:t>
            </a:r>
            <a:r>
              <a:rPr lang="en-US" sz="4000" b="1" i="0" dirty="0" smtClean="0">
                <a:solidFill>
                  <a:srgbClr val="FF0000"/>
                </a:solidFill>
                <a:latin typeface="Cambria" panose="02040503050406030204" pitchFamily="18" charset="0"/>
              </a:rPr>
              <a:t>Wednesday, April 10, 2019</a:t>
            </a:r>
          </a:p>
          <a:p>
            <a:pPr marL="530352" lvl="1" indent="0">
              <a:buNone/>
            </a:pPr>
            <a:r>
              <a:rPr lang="en-US" sz="4000" i="0" dirty="0" smtClean="0">
                <a:latin typeface="Cambria" panose="02040503050406030204" pitchFamily="18" charset="0"/>
              </a:rPr>
              <a:t>	</a:t>
            </a:r>
          </a:p>
          <a:p>
            <a:pPr marL="530352" lvl="1" indent="0">
              <a:buNone/>
            </a:pPr>
            <a:r>
              <a:rPr lang="en-US" sz="4000" b="1" i="0" dirty="0">
                <a:solidFill>
                  <a:srgbClr val="0000CC"/>
                </a:solidFill>
                <a:latin typeface="Cambria" panose="02040503050406030204" pitchFamily="18" charset="0"/>
              </a:rPr>
              <a:t>	</a:t>
            </a:r>
            <a:r>
              <a:rPr lang="en-US" sz="4000" b="1" i="0" dirty="0" smtClean="0">
                <a:solidFill>
                  <a:srgbClr val="0000CC"/>
                </a:solidFill>
                <a:latin typeface="Cambria" panose="02040503050406030204" pitchFamily="18" charset="0"/>
              </a:rPr>
              <a:t>Note:  Failure to submit a Budget Worksheet will result in a Zero Budget for the new 2019-2020 school year.</a:t>
            </a:r>
            <a:endParaRPr lang="en-US" sz="4000" b="1" i="0" dirty="0">
              <a:solidFill>
                <a:srgbClr val="0000CC"/>
              </a:solidFill>
              <a:latin typeface="Cambria" panose="02040503050406030204" pitchFamily="18" charset="0"/>
            </a:endParaRPr>
          </a:p>
          <a:p>
            <a:pPr lvl="1">
              <a:buFont typeface="Wingdings" panose="05000000000000000000" pitchFamily="2" charset="2"/>
              <a:buChar char="§"/>
            </a:pPr>
            <a:endParaRPr lang="en-US" sz="4000" i="0" dirty="0" smtClean="0">
              <a:latin typeface="Cambria" panose="02040503050406030204" pitchFamily="18" charset="0"/>
            </a:endParaRPr>
          </a:p>
          <a:p>
            <a:pPr marL="530352" lvl="1" indent="0">
              <a:buNone/>
            </a:pPr>
            <a:endParaRPr lang="en-US" sz="4000" i="0" dirty="0" smtClean="0">
              <a:latin typeface="Cambria" panose="02040503050406030204" pitchFamily="18" charset="0"/>
            </a:endParaRPr>
          </a:p>
          <a:p>
            <a:pPr lvl="1">
              <a:buFont typeface="Wingdings" panose="05000000000000000000" pitchFamily="2" charset="2"/>
              <a:buChar char="§"/>
            </a:pPr>
            <a:r>
              <a:rPr lang="en-US" sz="4000" i="0" dirty="0" smtClean="0">
                <a:latin typeface="Cambria" panose="02040503050406030204" pitchFamily="18" charset="0"/>
              </a:rPr>
              <a:t>Upload to Schoology.com</a:t>
            </a:r>
            <a:endParaRPr lang="en-US" sz="4000" b="1" i="0" dirty="0">
              <a:solidFill>
                <a:srgbClr val="FF0000"/>
              </a:solidFill>
              <a:latin typeface="Cambria" panose="02040503050406030204" pitchFamily="18" charset="0"/>
            </a:endParaRPr>
          </a:p>
          <a:p>
            <a:pPr marL="530352" lvl="1" indent="0">
              <a:buNone/>
            </a:pPr>
            <a:r>
              <a:rPr lang="en-US" i="0" dirty="0">
                <a:latin typeface="Cambria" panose="02040503050406030204" pitchFamily="18" charset="0"/>
              </a:rPr>
              <a:t>	</a:t>
            </a:r>
            <a:endParaRPr lang="en-US" dirty="0" smtClean="0">
              <a:latin typeface="Bookman Old Style" panose="0205060405050502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9483" y="5190308"/>
            <a:ext cx="5613468" cy="1354975"/>
          </a:xfrm>
          <a:prstGeom prst="rect">
            <a:avLst/>
          </a:prstGeom>
        </p:spPr>
      </p:pic>
    </p:spTree>
    <p:extLst>
      <p:ext uri="{BB962C8B-B14F-4D97-AF65-F5344CB8AC3E}">
        <p14:creationId xmlns:p14="http://schemas.microsoft.com/office/powerpoint/2010/main" val="25165965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5431" y="216725"/>
            <a:ext cx="4537623" cy="830679"/>
          </a:xfrm>
        </p:spPr>
        <p:txBody>
          <a:bodyPr>
            <a:noAutofit/>
          </a:bodyPr>
          <a:lstStyle/>
          <a:p>
            <a:r>
              <a:rPr lang="en-US" sz="5400" b="1" dirty="0" smtClean="0">
                <a:solidFill>
                  <a:srgbClr val="0000CC"/>
                </a:solidFill>
                <a:latin typeface="Berlin Sans FB" panose="020E0602020502020306" pitchFamily="34" charset="0"/>
              </a:rPr>
              <a:t>Reminders…</a:t>
            </a:r>
            <a:endParaRPr lang="en-US" sz="5400" b="1" dirty="0">
              <a:solidFill>
                <a:srgbClr val="0000CC"/>
              </a:solidFill>
              <a:latin typeface="Berlin Sans FB" panose="020E0602020502020306" pitchFamily="34" charset="0"/>
            </a:endParaRPr>
          </a:p>
        </p:txBody>
      </p:sp>
      <p:sp>
        <p:nvSpPr>
          <p:cNvPr id="3" name="Content Placeholder 2"/>
          <p:cNvSpPr>
            <a:spLocks noGrp="1"/>
          </p:cNvSpPr>
          <p:nvPr>
            <p:ph idx="1"/>
          </p:nvPr>
        </p:nvSpPr>
        <p:spPr>
          <a:xfrm>
            <a:off x="1083614" y="947651"/>
            <a:ext cx="10006149" cy="5420822"/>
          </a:xfrm>
        </p:spPr>
        <p:txBody>
          <a:bodyPr>
            <a:normAutofit/>
          </a:bodyPr>
          <a:lstStyle/>
          <a:p>
            <a:pPr marL="0" indent="0">
              <a:buNone/>
            </a:pPr>
            <a:r>
              <a:rPr lang="en-US" sz="2400" b="1" dirty="0" smtClean="0">
                <a:solidFill>
                  <a:schemeClr val="tx1"/>
                </a:solidFill>
                <a:latin typeface="Cambria" panose="02040503050406030204" pitchFamily="18" charset="0"/>
              </a:rPr>
              <a:t>Purchases:</a:t>
            </a:r>
          </a:p>
          <a:p>
            <a:pPr marL="914400" lvl="1" indent="-457200">
              <a:buFont typeface="+mj-lt"/>
              <a:buAutoNum type="arabicPeriod"/>
            </a:pPr>
            <a:r>
              <a:rPr lang="en-US" sz="1800" i="0" dirty="0" smtClean="0">
                <a:latin typeface="Cambria" panose="02040503050406030204" pitchFamily="18" charset="0"/>
              </a:rPr>
              <a:t>Make sure you sign all receipts.</a:t>
            </a:r>
          </a:p>
          <a:p>
            <a:pPr marL="914400" lvl="1" indent="-457200">
              <a:buFont typeface="+mj-lt"/>
              <a:buAutoNum type="arabicPeriod"/>
            </a:pPr>
            <a:r>
              <a:rPr lang="en-US" sz="1800" i="0" dirty="0" smtClean="0">
                <a:latin typeface="Cambria" panose="02040503050406030204" pitchFamily="18" charset="0"/>
              </a:rPr>
              <a:t>All items will be delivered to the Valley ROP Office and should be picked up by the instructor.</a:t>
            </a:r>
          </a:p>
          <a:p>
            <a:pPr marL="914400" lvl="1" indent="-457200">
              <a:buFont typeface="+mj-lt"/>
              <a:buAutoNum type="arabicPeriod"/>
            </a:pPr>
            <a:r>
              <a:rPr lang="en-US" sz="1800" i="0" dirty="0" smtClean="0">
                <a:latin typeface="Cambria" panose="02040503050406030204" pitchFamily="18" charset="0"/>
              </a:rPr>
              <a:t>If the items are delivered to your site under special circumstances please remember to return the Pink Copy of the Purchase Order that was sent back to the Valley ROP Office.  </a:t>
            </a:r>
          </a:p>
          <a:p>
            <a:pPr marL="0" indent="0">
              <a:buNone/>
            </a:pPr>
            <a:r>
              <a:rPr lang="en-US" sz="2400" b="1" dirty="0" smtClean="0">
                <a:solidFill>
                  <a:schemeClr val="tx1"/>
                </a:solidFill>
                <a:latin typeface="Cambria" panose="02040503050406030204" pitchFamily="18" charset="0"/>
              </a:rPr>
              <a:t>Time Cards:</a:t>
            </a:r>
          </a:p>
          <a:p>
            <a:pPr marL="742950" indent="-742950">
              <a:buFont typeface="+mj-lt"/>
              <a:buAutoNum type="arabicPeriod"/>
            </a:pPr>
            <a:r>
              <a:rPr lang="en-US" sz="1800" dirty="0" smtClean="0">
                <a:latin typeface="Cambria" panose="02040503050406030204" pitchFamily="18" charset="0"/>
              </a:rPr>
              <a:t>Every one who is required to submit a monthly time card has received the list of Time Card due dates.   </a:t>
            </a:r>
          </a:p>
          <a:p>
            <a:pPr marL="742950" indent="-742950">
              <a:buFont typeface="+mj-lt"/>
              <a:buAutoNum type="arabicPeriod"/>
            </a:pPr>
            <a:r>
              <a:rPr lang="en-US" sz="1800" dirty="0" smtClean="0">
                <a:latin typeface="Cambria" panose="02040503050406030204" pitchFamily="18" charset="0"/>
              </a:rPr>
              <a:t>Time cards are due at 4:00pm on the due date. </a:t>
            </a:r>
          </a:p>
          <a:p>
            <a:pPr marL="742950" indent="-742950">
              <a:buFont typeface="+mj-lt"/>
              <a:buAutoNum type="arabicPeriod"/>
            </a:pPr>
            <a:r>
              <a:rPr lang="en-US" sz="1800" dirty="0" smtClean="0">
                <a:latin typeface="Cambria" panose="02040503050406030204" pitchFamily="18" charset="0"/>
              </a:rPr>
              <a:t>Remember to indicate an explanation for hours that are out of your regular contracted time.</a:t>
            </a:r>
          </a:p>
          <a:p>
            <a:pPr marL="742950" indent="-742950">
              <a:buFont typeface="+mj-lt"/>
              <a:buAutoNum type="arabicPeriod"/>
            </a:pPr>
            <a:r>
              <a:rPr lang="en-US" sz="1800" dirty="0" smtClean="0">
                <a:latin typeface="Cambria" panose="02040503050406030204" pitchFamily="18" charset="0"/>
              </a:rPr>
              <a:t>If you need authorization from a site administrator, you have a responsibility to get it before the due date. </a:t>
            </a:r>
          </a:p>
          <a:p>
            <a:pPr marL="742950" indent="-742950">
              <a:buFont typeface="+mj-lt"/>
              <a:buAutoNum type="arabicPeriod"/>
            </a:pPr>
            <a:r>
              <a:rPr lang="en-US" sz="1800" dirty="0" smtClean="0">
                <a:latin typeface="Cambria" panose="02040503050406030204" pitchFamily="18" charset="0"/>
              </a:rPr>
              <a:t>Failing to submit your time card on time will eventually reflect on your performance to follow directions.     </a:t>
            </a:r>
            <a:endParaRPr lang="en-US" sz="1800" dirty="0">
              <a:latin typeface="Cambria" panose="02040503050406030204" pitchFamily="18" charset="0"/>
            </a:endParaRPr>
          </a:p>
        </p:txBody>
      </p:sp>
    </p:spTree>
    <p:extLst>
      <p:ext uri="{BB962C8B-B14F-4D97-AF65-F5344CB8AC3E}">
        <p14:creationId xmlns:p14="http://schemas.microsoft.com/office/powerpoint/2010/main" val="21908113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9657" y="216725"/>
            <a:ext cx="7846424" cy="830679"/>
          </a:xfrm>
        </p:spPr>
        <p:txBody>
          <a:bodyPr>
            <a:noAutofit/>
          </a:bodyPr>
          <a:lstStyle/>
          <a:p>
            <a:r>
              <a:rPr lang="en-US" sz="5400" b="1" dirty="0" smtClean="0">
                <a:solidFill>
                  <a:srgbClr val="0000CC"/>
                </a:solidFill>
                <a:latin typeface="Berlin Sans FB" panose="020E0602020502020306" pitchFamily="34" charset="0"/>
              </a:rPr>
              <a:t>Reminders </a:t>
            </a:r>
            <a:r>
              <a:rPr lang="en-US" sz="5400" dirty="0" smtClean="0">
                <a:solidFill>
                  <a:srgbClr val="0000CC"/>
                </a:solidFill>
                <a:latin typeface="Berlin Sans FB" panose="020E0602020502020306" pitchFamily="34" charset="0"/>
              </a:rPr>
              <a:t>continued…</a:t>
            </a:r>
            <a:endParaRPr lang="en-US" sz="5400" dirty="0">
              <a:solidFill>
                <a:srgbClr val="0000CC"/>
              </a:solidFill>
              <a:latin typeface="Berlin Sans FB" panose="020E0602020502020306" pitchFamily="34" charset="0"/>
            </a:endParaRPr>
          </a:p>
        </p:txBody>
      </p:sp>
      <p:sp>
        <p:nvSpPr>
          <p:cNvPr id="3" name="Content Placeholder 2"/>
          <p:cNvSpPr>
            <a:spLocks noGrp="1"/>
          </p:cNvSpPr>
          <p:nvPr>
            <p:ph idx="1"/>
          </p:nvPr>
        </p:nvSpPr>
        <p:spPr>
          <a:xfrm>
            <a:off x="1219862" y="1126879"/>
            <a:ext cx="10006149" cy="3437536"/>
          </a:xfrm>
        </p:spPr>
        <p:txBody>
          <a:bodyPr>
            <a:normAutofit/>
          </a:bodyPr>
          <a:lstStyle/>
          <a:p>
            <a:pPr marL="0" indent="0">
              <a:buNone/>
            </a:pPr>
            <a:r>
              <a:rPr lang="en-US" sz="2400" b="1" dirty="0">
                <a:latin typeface="Cambria" panose="02040503050406030204" pitchFamily="18" charset="0"/>
              </a:rPr>
              <a:t>New Leave Request/Verification </a:t>
            </a:r>
            <a:r>
              <a:rPr lang="en-US" sz="2400" b="1" dirty="0" smtClean="0">
                <a:latin typeface="Cambria" panose="02040503050406030204" pitchFamily="18" charset="0"/>
              </a:rPr>
              <a:t>Form</a:t>
            </a:r>
            <a:r>
              <a:rPr lang="en-US" sz="2400" b="1" dirty="0" smtClean="0">
                <a:solidFill>
                  <a:schemeClr val="tx1"/>
                </a:solidFill>
                <a:latin typeface="Cambria" panose="02040503050406030204" pitchFamily="18" charset="0"/>
              </a:rPr>
              <a:t>:</a:t>
            </a:r>
          </a:p>
          <a:p>
            <a:pPr marL="1044702" lvl="1" indent="-514350">
              <a:buAutoNum type="arabicPeriod"/>
            </a:pPr>
            <a:r>
              <a:rPr lang="en-US" sz="1800" i="0" dirty="0">
                <a:latin typeface="Cambria" panose="02040503050406030204" pitchFamily="18" charset="0"/>
              </a:rPr>
              <a:t>Fill out Google </a:t>
            </a:r>
            <a:r>
              <a:rPr lang="en-US" sz="1800" i="0" dirty="0" smtClean="0">
                <a:latin typeface="Cambria" panose="02040503050406030204" pitchFamily="18" charset="0"/>
              </a:rPr>
              <a:t>Form located on Valley ROP website.</a:t>
            </a:r>
            <a:endParaRPr lang="en-US" sz="1800" i="0" dirty="0">
              <a:latin typeface="Cambria" panose="02040503050406030204" pitchFamily="18" charset="0"/>
            </a:endParaRPr>
          </a:p>
          <a:p>
            <a:pPr marL="1044702" lvl="1" indent="-514350">
              <a:buAutoNum type="arabicPeriod"/>
            </a:pPr>
            <a:r>
              <a:rPr lang="en-US" sz="1800" i="0" dirty="0">
                <a:latin typeface="Cambria" panose="02040503050406030204" pitchFamily="18" charset="0"/>
              </a:rPr>
              <a:t>Submit prior to the absence.</a:t>
            </a:r>
          </a:p>
          <a:p>
            <a:pPr marL="1044702" lvl="1" indent="-514350">
              <a:buAutoNum type="arabicPeriod"/>
            </a:pPr>
            <a:r>
              <a:rPr lang="en-US" sz="1800" i="0" dirty="0">
                <a:latin typeface="Cambria" panose="02040503050406030204" pitchFamily="18" charset="0"/>
              </a:rPr>
              <a:t>Valley ROP office will immediately receive the request.</a:t>
            </a:r>
          </a:p>
          <a:p>
            <a:pPr marL="1044702" lvl="1" indent="-514350">
              <a:buAutoNum type="arabicPeriod"/>
            </a:pPr>
            <a:r>
              <a:rPr lang="en-US" sz="1800" i="0" dirty="0">
                <a:latin typeface="Cambria" panose="02040503050406030204" pitchFamily="18" charset="0"/>
              </a:rPr>
              <a:t>Via email, a PDF is automatically generated.</a:t>
            </a:r>
          </a:p>
          <a:p>
            <a:pPr marL="1044702" lvl="1" indent="-514350">
              <a:buAutoNum type="arabicPeriod"/>
            </a:pPr>
            <a:r>
              <a:rPr lang="en-US" sz="1800" i="0" dirty="0">
                <a:latin typeface="Cambria" panose="02040503050406030204" pitchFamily="18" charset="0"/>
              </a:rPr>
              <a:t>ALL TEACHERS need to print and sign the PDF and return the signed hard </a:t>
            </a:r>
            <a:r>
              <a:rPr lang="en-US" sz="1800" dirty="0">
                <a:latin typeface="Cambria" panose="02040503050406030204" pitchFamily="18" charset="0"/>
              </a:rPr>
              <a:t>copy to VROP office.</a:t>
            </a:r>
          </a:p>
        </p:txBody>
      </p:sp>
    </p:spTree>
    <p:extLst>
      <p:ext uri="{BB962C8B-B14F-4D97-AF65-F5344CB8AC3E}">
        <p14:creationId xmlns:p14="http://schemas.microsoft.com/office/powerpoint/2010/main" val="15923057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5" name="Google Shape;85;p13"/>
          <p:cNvSpPr txBox="1">
            <a:spLocks noGrp="1"/>
          </p:cNvSpPr>
          <p:nvPr>
            <p:ph type="subTitle" idx="1"/>
          </p:nvPr>
        </p:nvSpPr>
        <p:spPr>
          <a:xfrm>
            <a:off x="1276865" y="2687804"/>
            <a:ext cx="9638270" cy="73089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sz="2400" dirty="0">
                <a:latin typeface="Cambria" panose="02040503050406030204" pitchFamily="18" charset="0"/>
              </a:rPr>
              <a:t>Any </a:t>
            </a:r>
            <a:r>
              <a:rPr lang="en-US" sz="2400" dirty="0" smtClean="0">
                <a:latin typeface="Cambria" panose="02040503050406030204" pitchFamily="18" charset="0"/>
              </a:rPr>
              <a:t>instructor </a:t>
            </a:r>
            <a:r>
              <a:rPr lang="en-US" sz="2400" dirty="0">
                <a:latin typeface="Cambria" panose="02040503050406030204" pitchFamily="18" charset="0"/>
              </a:rPr>
              <a:t>who turns in vehicle/walking permits as per their course:</a:t>
            </a:r>
            <a:endParaRPr sz="2400" dirty="0">
              <a:latin typeface="Cambria" panose="02040503050406030204" pitchFamily="18" charset="0"/>
            </a:endParaRPr>
          </a:p>
        </p:txBody>
      </p:sp>
      <p:sp>
        <p:nvSpPr>
          <p:cNvPr id="86" name="Google Shape;86;p13"/>
          <p:cNvSpPr txBox="1"/>
          <p:nvPr/>
        </p:nvSpPr>
        <p:spPr>
          <a:xfrm>
            <a:off x="1886466" y="3418703"/>
            <a:ext cx="8377880" cy="1754326"/>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800"/>
              <a:buFont typeface="Wingdings" panose="05000000000000000000" pitchFamily="2" charset="2"/>
              <a:buChar char="§"/>
            </a:pPr>
            <a:r>
              <a:rPr lang="en-US" sz="1800" b="1" i="0" u="none" strike="noStrike" cap="none" dirty="0">
                <a:solidFill>
                  <a:schemeClr val="dk1"/>
                </a:solidFill>
                <a:latin typeface="Cambria" panose="02040503050406030204" pitchFamily="18" charset="0"/>
                <a:ea typeface="Calibri"/>
                <a:cs typeface="Calibri"/>
                <a:sym typeface="Calibri"/>
              </a:rPr>
              <a:t>Rule #</a:t>
            </a:r>
            <a:r>
              <a:rPr lang="en-US" sz="1800" b="1" i="0" u="none" strike="noStrike" cap="none" dirty="0" smtClean="0">
                <a:solidFill>
                  <a:schemeClr val="dk1"/>
                </a:solidFill>
                <a:latin typeface="Cambria" panose="02040503050406030204" pitchFamily="18" charset="0"/>
                <a:ea typeface="Calibri"/>
                <a:cs typeface="Calibri"/>
                <a:sym typeface="Calibri"/>
              </a:rPr>
              <a:t>1:  </a:t>
            </a:r>
            <a:r>
              <a:rPr lang="en-US" sz="1800" b="0" i="0" u="none" strike="noStrike" cap="none" dirty="0" smtClean="0">
                <a:solidFill>
                  <a:schemeClr val="dk1"/>
                </a:solidFill>
                <a:latin typeface="Cambria" panose="02040503050406030204" pitchFamily="18" charset="0"/>
                <a:ea typeface="Calibri"/>
                <a:cs typeface="Calibri"/>
                <a:sym typeface="Calibri"/>
              </a:rPr>
              <a:t>Any </a:t>
            </a:r>
            <a:r>
              <a:rPr lang="en-US" sz="1800" b="0" i="0" u="none" strike="noStrike" cap="none" dirty="0">
                <a:solidFill>
                  <a:schemeClr val="dk1"/>
                </a:solidFill>
                <a:latin typeface="Cambria" panose="02040503050406030204" pitchFamily="18" charset="0"/>
                <a:ea typeface="Calibri"/>
                <a:cs typeface="Calibri"/>
                <a:sym typeface="Calibri"/>
              </a:rPr>
              <a:t>student </a:t>
            </a:r>
            <a:r>
              <a:rPr lang="en-US" sz="1800" b="0" i="0" u="none" strike="noStrike" cap="none" dirty="0" smtClean="0">
                <a:solidFill>
                  <a:schemeClr val="dk1"/>
                </a:solidFill>
                <a:latin typeface="Cambria" panose="02040503050406030204" pitchFamily="18" charset="0"/>
                <a:ea typeface="Calibri"/>
                <a:cs typeface="Calibri"/>
                <a:sym typeface="Calibri"/>
              </a:rPr>
              <a:t>who </a:t>
            </a:r>
            <a:r>
              <a:rPr lang="en-US" sz="1800" b="0" i="0" u="none" strike="noStrike" cap="none" dirty="0">
                <a:solidFill>
                  <a:schemeClr val="dk1"/>
                </a:solidFill>
                <a:latin typeface="Cambria" panose="02040503050406030204" pitchFamily="18" charset="0"/>
                <a:ea typeface="Calibri"/>
                <a:cs typeface="Calibri"/>
                <a:sym typeface="Calibri"/>
              </a:rPr>
              <a:t>travels off campus MUST have a vehicle/walking permit on </a:t>
            </a:r>
            <a:r>
              <a:rPr lang="en-US" sz="1800" b="0" i="0" u="none" strike="noStrike" cap="none" dirty="0" smtClean="0">
                <a:solidFill>
                  <a:schemeClr val="dk1"/>
                </a:solidFill>
                <a:latin typeface="Cambria" panose="02040503050406030204" pitchFamily="18" charset="0"/>
                <a:ea typeface="Calibri"/>
                <a:cs typeface="Calibri"/>
                <a:sym typeface="Calibri"/>
              </a:rPr>
              <a:t>file. </a:t>
            </a:r>
            <a:r>
              <a:rPr lang="en-US" sz="1800" b="1" i="0" u="none" strike="noStrike" cap="none" dirty="0">
                <a:solidFill>
                  <a:srgbClr val="FF0000"/>
                </a:solidFill>
                <a:latin typeface="Cambria" panose="02040503050406030204" pitchFamily="18" charset="0"/>
                <a:ea typeface="Calibri"/>
                <a:cs typeface="Calibri"/>
                <a:sym typeface="Calibri"/>
              </a:rPr>
              <a:t>NO EXCEPTIONS</a:t>
            </a:r>
            <a:r>
              <a:rPr lang="en-US" sz="1800" b="1" i="0" u="none" strike="noStrike" cap="none" dirty="0" smtClean="0">
                <a:solidFill>
                  <a:srgbClr val="FF0000"/>
                </a:solidFill>
                <a:latin typeface="Cambria" panose="02040503050406030204" pitchFamily="18" charset="0"/>
                <a:ea typeface="Calibri"/>
                <a:cs typeface="Calibri"/>
                <a:sym typeface="Calibri"/>
              </a:rPr>
              <a:t>!</a:t>
            </a:r>
          </a:p>
          <a:p>
            <a:pPr marR="0" lvl="0" algn="l" rtl="0">
              <a:spcBef>
                <a:spcPts val="0"/>
              </a:spcBef>
              <a:spcAft>
                <a:spcPts val="0"/>
              </a:spcAft>
              <a:buClr>
                <a:schemeClr val="dk1"/>
              </a:buClr>
              <a:buSzPts val="1800"/>
            </a:pPr>
            <a:endParaRPr dirty="0">
              <a:latin typeface="Cambria" panose="02040503050406030204" pitchFamily="18" charset="0"/>
            </a:endParaRPr>
          </a:p>
          <a:p>
            <a:pPr marL="285750" marR="0" lvl="0" indent="-285750" algn="l" rtl="0">
              <a:spcBef>
                <a:spcPts val="0"/>
              </a:spcBef>
              <a:spcAft>
                <a:spcPts val="0"/>
              </a:spcAft>
              <a:buClr>
                <a:schemeClr val="dk1"/>
              </a:buClr>
              <a:buSzPts val="1800"/>
              <a:buFont typeface="Wingdings" panose="05000000000000000000" pitchFamily="2" charset="2"/>
              <a:buChar char="§"/>
            </a:pPr>
            <a:r>
              <a:rPr lang="en-US" sz="1800" b="1" i="0" u="none" strike="noStrike" cap="none" dirty="0" smtClean="0">
                <a:solidFill>
                  <a:schemeClr val="dk1"/>
                </a:solidFill>
                <a:latin typeface="Cambria" panose="02040503050406030204" pitchFamily="18" charset="0"/>
                <a:ea typeface="Calibri"/>
                <a:cs typeface="Calibri"/>
                <a:sym typeface="Calibri"/>
              </a:rPr>
              <a:t>Rule #2:  </a:t>
            </a:r>
            <a:r>
              <a:rPr lang="en-US" sz="1800" b="0" i="0" u="none" strike="noStrike" cap="none" dirty="0" smtClean="0">
                <a:solidFill>
                  <a:schemeClr val="dk1"/>
                </a:solidFill>
                <a:latin typeface="Cambria" panose="02040503050406030204" pitchFamily="18" charset="0"/>
                <a:ea typeface="Calibri"/>
                <a:cs typeface="Calibri"/>
                <a:sym typeface="Calibri"/>
              </a:rPr>
              <a:t>Make </a:t>
            </a:r>
            <a:r>
              <a:rPr lang="en-US" sz="1800" b="0" i="0" u="none" strike="noStrike" cap="none" dirty="0">
                <a:solidFill>
                  <a:schemeClr val="dk1"/>
                </a:solidFill>
                <a:latin typeface="Cambria" panose="02040503050406030204" pitchFamily="18" charset="0"/>
                <a:ea typeface="Calibri"/>
                <a:cs typeface="Calibri"/>
                <a:sym typeface="Calibri"/>
              </a:rPr>
              <a:t>sure all student forms are current and updated with any new revisions</a:t>
            </a:r>
            <a:r>
              <a:rPr lang="en-US" sz="1800" b="0" i="0" u="none" strike="noStrike" cap="none" dirty="0" smtClean="0">
                <a:solidFill>
                  <a:schemeClr val="dk1"/>
                </a:solidFill>
                <a:latin typeface="Cambria" panose="02040503050406030204" pitchFamily="18" charset="0"/>
                <a:ea typeface="Calibri"/>
                <a:cs typeface="Calibri"/>
                <a:sym typeface="Calibri"/>
              </a:rPr>
              <a:t>.  Note:  if a student becomes a licensed driver at any time during the school year, his/her forms need to be updated.  </a:t>
            </a:r>
            <a:endParaRPr dirty="0">
              <a:latin typeface="Cambria" panose="02040503050406030204" pitchFamily="18" charset="0"/>
            </a:endParaRPr>
          </a:p>
          <a:p>
            <a:pPr marL="285750" marR="0" lvl="0" indent="-171450" algn="l" rtl="0">
              <a:spcBef>
                <a:spcPts val="0"/>
              </a:spcBef>
              <a:spcAft>
                <a:spcPts val="0"/>
              </a:spcAft>
              <a:buClr>
                <a:schemeClr val="dk1"/>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5" name="Title 1"/>
          <p:cNvSpPr txBox="1">
            <a:spLocks/>
          </p:cNvSpPr>
          <p:nvPr/>
        </p:nvSpPr>
        <p:spPr>
          <a:xfrm>
            <a:off x="2091306" y="815960"/>
            <a:ext cx="7711721" cy="1678245"/>
          </a:xfrm>
          <a:prstGeom prst="rect">
            <a:avLst/>
          </a:prstGeom>
        </p:spPr>
        <p:txBody>
          <a:bodyPr>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marL="484632">
              <a:defRPr/>
            </a:pPr>
            <a:r>
              <a:rPr lang="en-US" sz="5400" dirty="0">
                <a:solidFill>
                  <a:srgbClr val="0000CC"/>
                </a:solidFill>
                <a:latin typeface="Berlin Sans FB" panose="020E0602020502020306" pitchFamily="34" charset="0"/>
              </a:rPr>
              <a:t>V</a:t>
            </a:r>
            <a:r>
              <a:rPr lang="en-US" sz="5400" dirty="0" smtClean="0">
                <a:solidFill>
                  <a:srgbClr val="0000CC"/>
                </a:solidFill>
                <a:latin typeface="Berlin Sans FB" panose="020E0602020502020306" pitchFamily="34" charset="0"/>
              </a:rPr>
              <a:t>ehicle/Walking </a:t>
            </a:r>
            <a:r>
              <a:rPr lang="en-US" sz="5400" dirty="0">
                <a:solidFill>
                  <a:srgbClr val="0000CC"/>
                </a:solidFill>
                <a:latin typeface="Berlin Sans FB" panose="020E0602020502020306" pitchFamily="34" charset="0"/>
              </a:rPr>
              <a:t>Permit </a:t>
            </a:r>
            <a:br>
              <a:rPr lang="en-US" sz="5400" dirty="0">
                <a:solidFill>
                  <a:srgbClr val="0000CC"/>
                </a:solidFill>
                <a:latin typeface="Berlin Sans FB" panose="020E0602020502020306" pitchFamily="34" charset="0"/>
              </a:rPr>
            </a:br>
            <a:r>
              <a:rPr lang="en-US" sz="5400" dirty="0">
                <a:solidFill>
                  <a:srgbClr val="0000CC"/>
                </a:solidFill>
                <a:latin typeface="Berlin Sans FB" panose="020E0602020502020306" pitchFamily="34" charset="0"/>
              </a:rPr>
              <a:t>Updates and Revisions</a:t>
            </a:r>
          </a:p>
        </p:txBody>
      </p:sp>
    </p:spTree>
    <p:extLst>
      <p:ext uri="{BB962C8B-B14F-4D97-AF65-F5344CB8AC3E}">
        <p14:creationId xmlns:p14="http://schemas.microsoft.com/office/powerpoint/2010/main" val="22357974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2" name="Google Shape;92;p14"/>
          <p:cNvSpPr txBox="1">
            <a:spLocks noGrp="1"/>
          </p:cNvSpPr>
          <p:nvPr>
            <p:ph type="subTitle" idx="1"/>
          </p:nvPr>
        </p:nvSpPr>
        <p:spPr>
          <a:xfrm>
            <a:off x="1471512" y="1730297"/>
            <a:ext cx="6362672" cy="2393136"/>
          </a:xfrm>
          <a:prstGeom prst="rect">
            <a:avLst/>
          </a:prstGeom>
          <a:noFill/>
          <a:ln>
            <a:noFill/>
          </a:ln>
        </p:spPr>
        <p:txBody>
          <a:bodyPr spcFirstLastPara="1" wrap="square" lIns="91425" tIns="45700" rIns="91425" bIns="45700" anchor="t" anchorCtr="0">
            <a:noAutofit/>
          </a:bodyPr>
          <a:lstStyle/>
          <a:p>
            <a:pPr lvl="0" algn="ctr" rtl="0">
              <a:lnSpc>
                <a:spcPct val="70000"/>
              </a:lnSpc>
              <a:spcBef>
                <a:spcPts val="0"/>
              </a:spcBef>
              <a:spcAft>
                <a:spcPts val="0"/>
              </a:spcAft>
              <a:buClr>
                <a:schemeClr val="dk1"/>
              </a:buClr>
              <a:buSzPts val="2400"/>
            </a:pPr>
            <a:r>
              <a:rPr lang="en-US" sz="2400" b="1" dirty="0">
                <a:solidFill>
                  <a:srgbClr val="009900"/>
                </a:solidFill>
                <a:latin typeface="Cambria" panose="02040503050406030204" pitchFamily="18" charset="0"/>
              </a:rPr>
              <a:t>Single period classes = 5 credits/semester</a:t>
            </a:r>
            <a:endParaRPr b="1" dirty="0">
              <a:solidFill>
                <a:srgbClr val="009900"/>
              </a:solidFill>
              <a:latin typeface="Cambria" panose="02040503050406030204" pitchFamily="18" charset="0"/>
            </a:endParaRPr>
          </a:p>
          <a:p>
            <a:pPr marL="285750" lvl="0" indent="-285750" algn="l" rtl="0">
              <a:lnSpc>
                <a:spcPct val="70000"/>
              </a:lnSpc>
              <a:spcBef>
                <a:spcPts val="1000"/>
              </a:spcBef>
              <a:spcAft>
                <a:spcPts val="0"/>
              </a:spcAft>
              <a:buClr>
                <a:schemeClr val="dk1"/>
              </a:buClr>
              <a:buSzPts val="1400"/>
              <a:buFont typeface="Wingdings" panose="05000000000000000000" pitchFamily="2" charset="2"/>
              <a:buChar char="Ø"/>
            </a:pPr>
            <a:r>
              <a:rPr lang="en-US" sz="1400" dirty="0">
                <a:latin typeface="Cambria" panose="02040503050406030204" pitchFamily="18" charset="0"/>
              </a:rPr>
              <a:t>Full year single period students and completed class should have 10 credits by the end of </a:t>
            </a:r>
            <a:r>
              <a:rPr lang="en-US" sz="1400" dirty="0" smtClean="0">
                <a:latin typeface="Cambria" panose="02040503050406030204" pitchFamily="18" charset="0"/>
              </a:rPr>
              <a:t>course.  For </a:t>
            </a:r>
            <a:r>
              <a:rPr lang="en-US" sz="1400" dirty="0">
                <a:latin typeface="Cambria" panose="02040503050406030204" pitchFamily="18" charset="0"/>
              </a:rPr>
              <a:t>example: </a:t>
            </a:r>
            <a:endParaRPr dirty="0">
              <a:latin typeface="Cambria" panose="02040503050406030204" pitchFamily="18" charset="0"/>
            </a:endParaRPr>
          </a:p>
          <a:p>
            <a:pPr marL="0" lvl="0" indent="0" algn="ctr" rtl="0">
              <a:lnSpc>
                <a:spcPct val="70000"/>
              </a:lnSpc>
              <a:spcBef>
                <a:spcPts val="1000"/>
              </a:spcBef>
              <a:spcAft>
                <a:spcPts val="0"/>
              </a:spcAft>
              <a:buClr>
                <a:schemeClr val="dk1"/>
              </a:buClr>
              <a:buSzPts val="1400"/>
              <a:buNone/>
            </a:pPr>
            <a:r>
              <a:rPr lang="en-US" sz="1400" dirty="0">
                <a:latin typeface="Cambria" panose="02040503050406030204" pitchFamily="18" charset="0"/>
              </a:rPr>
              <a:t>	1st semester Jane Doe- “A” 5 credits</a:t>
            </a:r>
            <a:endParaRPr dirty="0">
              <a:latin typeface="Cambria" panose="02040503050406030204" pitchFamily="18" charset="0"/>
            </a:endParaRPr>
          </a:p>
          <a:p>
            <a:pPr marL="0" lvl="0" indent="0" algn="ctr" rtl="0">
              <a:lnSpc>
                <a:spcPct val="70000"/>
              </a:lnSpc>
              <a:spcBef>
                <a:spcPts val="1000"/>
              </a:spcBef>
              <a:spcAft>
                <a:spcPts val="0"/>
              </a:spcAft>
              <a:buClr>
                <a:schemeClr val="dk1"/>
              </a:buClr>
              <a:buSzPts val="1400"/>
              <a:buNone/>
            </a:pPr>
            <a:r>
              <a:rPr lang="en-US" sz="1400" dirty="0">
                <a:latin typeface="Cambria" panose="02040503050406030204" pitchFamily="18" charset="0"/>
              </a:rPr>
              <a:t>	2</a:t>
            </a:r>
            <a:r>
              <a:rPr lang="en-US" sz="1400" baseline="30000" dirty="0">
                <a:latin typeface="Cambria" panose="02040503050406030204" pitchFamily="18" charset="0"/>
              </a:rPr>
              <a:t>nd</a:t>
            </a:r>
            <a:r>
              <a:rPr lang="en-US" sz="1400" dirty="0">
                <a:latin typeface="Cambria" panose="02040503050406030204" pitchFamily="18" charset="0"/>
              </a:rPr>
              <a:t> semester Jane Doe- “A” 5 </a:t>
            </a:r>
            <a:r>
              <a:rPr lang="en-US" sz="1400" dirty="0" smtClean="0">
                <a:latin typeface="Cambria" panose="02040503050406030204" pitchFamily="18" charset="0"/>
              </a:rPr>
              <a:t>credits</a:t>
            </a:r>
          </a:p>
          <a:p>
            <a:pPr marL="0" lvl="0" indent="0" algn="ctr" rtl="0">
              <a:lnSpc>
                <a:spcPct val="70000"/>
              </a:lnSpc>
              <a:spcBef>
                <a:spcPts val="1000"/>
              </a:spcBef>
              <a:spcAft>
                <a:spcPts val="0"/>
              </a:spcAft>
              <a:buClr>
                <a:schemeClr val="dk1"/>
              </a:buClr>
              <a:buSzPts val="1400"/>
              <a:buNone/>
            </a:pPr>
            <a:endParaRPr sz="1800" dirty="0">
              <a:latin typeface="Cambria" panose="02040503050406030204" pitchFamily="18" charset="0"/>
            </a:endParaRPr>
          </a:p>
          <a:p>
            <a:pPr marL="0" lvl="0" indent="0" algn="ctr" rtl="0">
              <a:lnSpc>
                <a:spcPct val="70000"/>
              </a:lnSpc>
              <a:spcBef>
                <a:spcPts val="1000"/>
              </a:spcBef>
              <a:spcAft>
                <a:spcPts val="0"/>
              </a:spcAft>
              <a:buClr>
                <a:schemeClr val="dk1"/>
              </a:buClr>
              <a:buSzPts val="1400"/>
              <a:buNone/>
            </a:pPr>
            <a:r>
              <a:rPr lang="en-US" sz="1400" dirty="0">
                <a:latin typeface="Cambria" panose="02040503050406030204" pitchFamily="18" charset="0"/>
              </a:rPr>
              <a:t>*We want to see 10 credits received for student who completed that class for </a:t>
            </a:r>
            <a:endParaRPr lang="en-US" sz="1400" dirty="0" smtClean="0">
              <a:latin typeface="Cambria" panose="02040503050406030204" pitchFamily="18" charset="0"/>
            </a:endParaRPr>
          </a:p>
          <a:p>
            <a:pPr marL="0" lvl="0" indent="0" algn="ctr" rtl="0">
              <a:lnSpc>
                <a:spcPct val="70000"/>
              </a:lnSpc>
              <a:spcBef>
                <a:spcPts val="1000"/>
              </a:spcBef>
              <a:spcAft>
                <a:spcPts val="0"/>
              </a:spcAft>
              <a:buClr>
                <a:schemeClr val="dk1"/>
              </a:buClr>
              <a:buSzPts val="1400"/>
              <a:buNone/>
            </a:pPr>
            <a:r>
              <a:rPr lang="en-US" sz="1400" dirty="0" smtClean="0">
                <a:latin typeface="Cambria" panose="02040503050406030204" pitchFamily="18" charset="0"/>
              </a:rPr>
              <a:t>full </a:t>
            </a:r>
            <a:r>
              <a:rPr lang="en-US" sz="1400" dirty="0">
                <a:latin typeface="Cambria" panose="02040503050406030204" pitchFamily="18" charset="0"/>
              </a:rPr>
              <a:t>year when inputting your </a:t>
            </a:r>
            <a:r>
              <a:rPr lang="en-US" sz="1400" dirty="0" smtClean="0">
                <a:latin typeface="Cambria" panose="02040503050406030204" pitchFamily="18" charset="0"/>
              </a:rPr>
              <a:t>credits.</a:t>
            </a:r>
            <a:endParaRPr dirty="0">
              <a:latin typeface="Cambria" panose="02040503050406030204" pitchFamily="18" charset="0"/>
            </a:endParaRPr>
          </a:p>
        </p:txBody>
      </p:sp>
      <p:sp>
        <p:nvSpPr>
          <p:cNvPr id="93" name="Google Shape;93;p14"/>
          <p:cNvSpPr txBox="1"/>
          <p:nvPr/>
        </p:nvSpPr>
        <p:spPr>
          <a:xfrm>
            <a:off x="1471512" y="4001629"/>
            <a:ext cx="6465894" cy="2402150"/>
          </a:xfrm>
          <a:prstGeom prst="rect">
            <a:avLst/>
          </a:prstGeom>
          <a:noFill/>
          <a:ln>
            <a:noFill/>
          </a:ln>
        </p:spPr>
        <p:txBody>
          <a:bodyPr spcFirstLastPara="1" wrap="square" lIns="91425" tIns="45700" rIns="91425" bIns="45700" anchor="t" anchorCtr="0">
            <a:noAutofit/>
          </a:bodyPr>
          <a:lstStyle/>
          <a:p>
            <a:pPr marR="0" lvl="0" algn="ctr" rtl="0">
              <a:spcBef>
                <a:spcPts val="0"/>
              </a:spcBef>
              <a:spcAft>
                <a:spcPts val="0"/>
              </a:spcAft>
              <a:buClr>
                <a:schemeClr val="dk1"/>
              </a:buClr>
              <a:buSzPts val="2400"/>
            </a:pPr>
            <a:r>
              <a:rPr lang="en-US" sz="2400" b="1" i="0" u="none" strike="noStrike" cap="none" dirty="0">
                <a:solidFill>
                  <a:srgbClr val="009900"/>
                </a:solidFill>
                <a:latin typeface="Cambria" panose="02040503050406030204" pitchFamily="18" charset="0"/>
                <a:ea typeface="Calibri"/>
                <a:cs typeface="Calibri"/>
                <a:sym typeface="Calibri"/>
              </a:rPr>
              <a:t>Double period classes = 10 credits/semester</a:t>
            </a:r>
            <a:endParaRPr b="1" dirty="0">
              <a:solidFill>
                <a:srgbClr val="009900"/>
              </a:solidFill>
              <a:latin typeface="Cambria" panose="02040503050406030204" pitchFamily="18" charset="0"/>
            </a:endParaRPr>
          </a:p>
          <a:p>
            <a:pPr marL="0" marR="0" lvl="0" indent="0" rtl="0">
              <a:spcBef>
                <a:spcPts val="0"/>
              </a:spcBef>
              <a:spcAft>
                <a:spcPts val="0"/>
              </a:spcAft>
              <a:buNone/>
            </a:pPr>
            <a:endParaRPr lang="en-US" sz="1400" b="0" i="0" u="none" strike="noStrike" cap="none" dirty="0" smtClean="0">
              <a:solidFill>
                <a:schemeClr val="dk1"/>
              </a:solidFill>
              <a:latin typeface="Cambria" panose="02040503050406030204" pitchFamily="18" charset="0"/>
              <a:ea typeface="Calibri"/>
              <a:cs typeface="Calibri"/>
              <a:sym typeface="Calibri"/>
            </a:endParaRPr>
          </a:p>
          <a:p>
            <a:pPr marL="285750" marR="0" lvl="0" indent="-285750" rtl="0">
              <a:spcBef>
                <a:spcPts val="0"/>
              </a:spcBef>
              <a:spcAft>
                <a:spcPts val="0"/>
              </a:spcAft>
              <a:buFont typeface="Wingdings" panose="05000000000000000000" pitchFamily="2" charset="2"/>
              <a:buChar char="Ø"/>
            </a:pPr>
            <a:r>
              <a:rPr lang="en-US" sz="1400" b="0" i="0" u="none" strike="noStrike" cap="none" dirty="0" smtClean="0">
                <a:solidFill>
                  <a:schemeClr val="dk1"/>
                </a:solidFill>
                <a:latin typeface="Cambria" panose="02040503050406030204" pitchFamily="18" charset="0"/>
                <a:ea typeface="Calibri"/>
                <a:cs typeface="Calibri"/>
                <a:sym typeface="Calibri"/>
              </a:rPr>
              <a:t>Full </a:t>
            </a:r>
            <a:r>
              <a:rPr lang="en-US" sz="1400" b="0" i="0" u="none" strike="noStrike" cap="none" dirty="0">
                <a:solidFill>
                  <a:schemeClr val="dk1"/>
                </a:solidFill>
                <a:latin typeface="Cambria" panose="02040503050406030204" pitchFamily="18" charset="0"/>
                <a:ea typeface="Calibri"/>
                <a:cs typeface="Calibri"/>
                <a:sym typeface="Calibri"/>
              </a:rPr>
              <a:t>year single period students and completed class should have 10 credits by the end of course for example: </a:t>
            </a:r>
            <a:endParaRPr lang="en-US" sz="1400" b="0" i="0" u="none" strike="noStrike" cap="none" dirty="0" smtClean="0">
              <a:solidFill>
                <a:schemeClr val="dk1"/>
              </a:solidFill>
              <a:latin typeface="Cambria" panose="02040503050406030204" pitchFamily="18" charset="0"/>
              <a:ea typeface="Calibri"/>
              <a:cs typeface="Calibri"/>
              <a:sym typeface="Calibri"/>
            </a:endParaRPr>
          </a:p>
          <a:p>
            <a:pPr marR="0" lvl="0" rtl="0">
              <a:spcBef>
                <a:spcPts val="0"/>
              </a:spcBef>
              <a:spcAft>
                <a:spcPts val="0"/>
              </a:spcAft>
            </a:pPr>
            <a:endParaRPr sz="1200" dirty="0">
              <a:latin typeface="Cambria" panose="02040503050406030204" pitchFamily="18" charset="0"/>
            </a:endParaRPr>
          </a:p>
          <a:p>
            <a:pPr marL="0" marR="0" lvl="0" indent="0" algn="ctr" rtl="0">
              <a:spcBef>
                <a:spcPts val="0"/>
              </a:spcBef>
              <a:spcAft>
                <a:spcPts val="0"/>
              </a:spcAft>
              <a:buNone/>
            </a:pPr>
            <a:r>
              <a:rPr lang="en-US" sz="1400" b="0" i="0" u="none" strike="noStrike" cap="none" dirty="0">
                <a:solidFill>
                  <a:schemeClr val="dk1"/>
                </a:solidFill>
                <a:latin typeface="Cambria" panose="02040503050406030204" pitchFamily="18" charset="0"/>
                <a:ea typeface="Calibri"/>
                <a:cs typeface="Calibri"/>
                <a:sym typeface="Calibri"/>
              </a:rPr>
              <a:t>	1st semester Jane Doe- “A” 10 credits</a:t>
            </a:r>
            <a:endParaRPr dirty="0">
              <a:latin typeface="Cambria" panose="02040503050406030204" pitchFamily="18" charset="0"/>
            </a:endParaRPr>
          </a:p>
          <a:p>
            <a:pPr marL="0" marR="0" lvl="0" indent="0" algn="ctr" rtl="0">
              <a:spcBef>
                <a:spcPts val="0"/>
              </a:spcBef>
              <a:spcAft>
                <a:spcPts val="0"/>
              </a:spcAft>
              <a:buNone/>
            </a:pPr>
            <a:r>
              <a:rPr lang="en-US" sz="1400" b="0" i="0" u="none" strike="noStrike" cap="none" dirty="0">
                <a:solidFill>
                  <a:schemeClr val="dk1"/>
                </a:solidFill>
                <a:latin typeface="Cambria" panose="02040503050406030204" pitchFamily="18" charset="0"/>
                <a:ea typeface="Calibri"/>
                <a:cs typeface="Calibri"/>
                <a:sym typeface="Calibri"/>
              </a:rPr>
              <a:t>	2</a:t>
            </a:r>
            <a:r>
              <a:rPr lang="en-US" sz="1400" b="0" i="0" u="none" strike="noStrike" cap="none" baseline="30000" dirty="0">
                <a:solidFill>
                  <a:schemeClr val="dk1"/>
                </a:solidFill>
                <a:latin typeface="Cambria" panose="02040503050406030204" pitchFamily="18" charset="0"/>
                <a:ea typeface="Calibri"/>
                <a:cs typeface="Calibri"/>
                <a:sym typeface="Calibri"/>
              </a:rPr>
              <a:t>nd</a:t>
            </a:r>
            <a:r>
              <a:rPr lang="en-US" sz="1400" b="0" i="0" u="none" strike="noStrike" cap="none" dirty="0">
                <a:solidFill>
                  <a:schemeClr val="dk1"/>
                </a:solidFill>
                <a:latin typeface="Cambria" panose="02040503050406030204" pitchFamily="18" charset="0"/>
                <a:ea typeface="Calibri"/>
                <a:cs typeface="Calibri"/>
                <a:sym typeface="Calibri"/>
              </a:rPr>
              <a:t> semester Jane Doe- “A” 10 </a:t>
            </a:r>
            <a:r>
              <a:rPr lang="en-US" sz="1400" b="0" i="0" u="none" strike="noStrike" cap="none" dirty="0" smtClean="0">
                <a:solidFill>
                  <a:schemeClr val="dk1"/>
                </a:solidFill>
                <a:latin typeface="Cambria" panose="02040503050406030204" pitchFamily="18" charset="0"/>
                <a:ea typeface="Calibri"/>
                <a:cs typeface="Calibri"/>
                <a:sym typeface="Calibri"/>
              </a:rPr>
              <a:t>credits</a:t>
            </a:r>
          </a:p>
          <a:p>
            <a:pPr marL="0" marR="0" lvl="0" indent="0" algn="ctr" rtl="0">
              <a:spcBef>
                <a:spcPts val="0"/>
              </a:spcBef>
              <a:spcAft>
                <a:spcPts val="0"/>
              </a:spcAft>
              <a:buNone/>
            </a:pPr>
            <a:endParaRPr sz="1600" dirty="0">
              <a:latin typeface="Cambria" panose="02040503050406030204" pitchFamily="18" charset="0"/>
            </a:endParaRPr>
          </a:p>
          <a:p>
            <a:pPr marL="0" marR="0" lvl="0" indent="0" algn="ctr" rtl="0">
              <a:spcBef>
                <a:spcPts val="0"/>
              </a:spcBef>
              <a:spcAft>
                <a:spcPts val="0"/>
              </a:spcAft>
              <a:buNone/>
            </a:pPr>
            <a:r>
              <a:rPr lang="en-US" sz="1400" b="0" i="0" u="none" strike="noStrike" cap="none" dirty="0">
                <a:solidFill>
                  <a:schemeClr val="dk1"/>
                </a:solidFill>
                <a:latin typeface="Cambria" panose="02040503050406030204" pitchFamily="18" charset="0"/>
                <a:ea typeface="Calibri"/>
                <a:cs typeface="Calibri"/>
                <a:sym typeface="Calibri"/>
              </a:rPr>
              <a:t>*We want to see 20 credits received for student who completed that class for </a:t>
            </a:r>
            <a:endParaRPr lang="en-US" sz="1400" b="0" i="0" u="none" strike="noStrike" cap="none" dirty="0" smtClean="0">
              <a:solidFill>
                <a:schemeClr val="dk1"/>
              </a:solidFill>
              <a:latin typeface="Cambria" panose="02040503050406030204" pitchFamily="18" charset="0"/>
              <a:ea typeface="Calibri"/>
              <a:cs typeface="Calibri"/>
              <a:sym typeface="Calibri"/>
            </a:endParaRPr>
          </a:p>
          <a:p>
            <a:pPr marL="0" marR="0" lvl="0" indent="0" algn="ctr" rtl="0">
              <a:spcBef>
                <a:spcPts val="0"/>
              </a:spcBef>
              <a:spcAft>
                <a:spcPts val="0"/>
              </a:spcAft>
              <a:buNone/>
            </a:pPr>
            <a:r>
              <a:rPr lang="en-US" sz="1400" b="0" i="0" u="none" strike="noStrike" cap="none" dirty="0" smtClean="0">
                <a:solidFill>
                  <a:schemeClr val="dk1"/>
                </a:solidFill>
                <a:latin typeface="Cambria" panose="02040503050406030204" pitchFamily="18" charset="0"/>
                <a:ea typeface="Calibri"/>
                <a:cs typeface="Calibri"/>
                <a:sym typeface="Calibri"/>
              </a:rPr>
              <a:t>full </a:t>
            </a:r>
            <a:r>
              <a:rPr lang="en-US" sz="1400" b="0" i="0" u="none" strike="noStrike" cap="none" dirty="0">
                <a:solidFill>
                  <a:schemeClr val="dk1"/>
                </a:solidFill>
                <a:latin typeface="Cambria" panose="02040503050406030204" pitchFamily="18" charset="0"/>
                <a:ea typeface="Calibri"/>
                <a:cs typeface="Calibri"/>
                <a:sym typeface="Calibri"/>
              </a:rPr>
              <a:t>year when inputting your credits.</a:t>
            </a:r>
            <a:endParaRPr dirty="0">
              <a:latin typeface="Cambria" panose="02040503050406030204" pitchFamily="18" charset="0"/>
            </a:endParaRPr>
          </a:p>
          <a:p>
            <a:pPr marL="0" marR="0" lvl="0" indent="0" algn="l" rtl="0">
              <a:spcBef>
                <a:spcPts val="0"/>
              </a:spcBef>
              <a:spcAft>
                <a:spcPts val="0"/>
              </a:spcAft>
              <a:buNone/>
            </a:pPr>
            <a:endParaRPr sz="1800" dirty="0">
              <a:solidFill>
                <a:schemeClr val="dk1"/>
              </a:solidFill>
              <a:latin typeface="Cambria" panose="02040503050406030204" pitchFamily="18" charset="0"/>
              <a:ea typeface="Calibri"/>
              <a:cs typeface="Calibri"/>
              <a:sym typeface="Calibri"/>
            </a:endParaRPr>
          </a:p>
        </p:txBody>
      </p:sp>
      <p:pic>
        <p:nvPicPr>
          <p:cNvPr id="94" name="Google Shape;94;p14" descr="https://i.imgur.com/Q6KUbEr.png"/>
          <p:cNvPicPr preferRelativeResize="0"/>
          <p:nvPr/>
        </p:nvPicPr>
        <p:blipFill rotWithShape="1">
          <a:blip r:embed="rId3">
            <a:alphaModFix/>
          </a:blip>
          <a:srcRect/>
          <a:stretch/>
        </p:blipFill>
        <p:spPr>
          <a:xfrm>
            <a:off x="8220890" y="2166901"/>
            <a:ext cx="2560320" cy="1357748"/>
          </a:xfrm>
          <a:prstGeom prst="rect">
            <a:avLst/>
          </a:prstGeom>
          <a:noFill/>
          <a:ln>
            <a:noFill/>
          </a:ln>
        </p:spPr>
      </p:pic>
      <p:pic>
        <p:nvPicPr>
          <p:cNvPr id="95" name="Google Shape;95;p14" descr="https://i.imgur.com/kWRcAE3.png"/>
          <p:cNvPicPr preferRelativeResize="0"/>
          <p:nvPr/>
        </p:nvPicPr>
        <p:blipFill rotWithShape="1">
          <a:blip r:embed="rId4">
            <a:alphaModFix/>
          </a:blip>
          <a:srcRect/>
          <a:stretch/>
        </p:blipFill>
        <p:spPr>
          <a:xfrm>
            <a:off x="8203473" y="4544861"/>
            <a:ext cx="2577737" cy="1315687"/>
          </a:xfrm>
          <a:prstGeom prst="rect">
            <a:avLst/>
          </a:prstGeom>
          <a:noFill/>
          <a:ln>
            <a:noFill/>
          </a:ln>
        </p:spPr>
      </p:pic>
      <p:sp>
        <p:nvSpPr>
          <p:cNvPr id="7" name="Title 1"/>
          <p:cNvSpPr txBox="1">
            <a:spLocks/>
          </p:cNvSpPr>
          <p:nvPr/>
        </p:nvSpPr>
        <p:spPr>
          <a:xfrm>
            <a:off x="2132495" y="710085"/>
            <a:ext cx="7711721" cy="914336"/>
          </a:xfrm>
          <a:prstGeom prst="rect">
            <a:avLst/>
          </a:prstGeom>
        </p:spPr>
        <p:txBody>
          <a:bodyPr>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marL="484632" algn="ctr">
              <a:defRPr/>
            </a:pPr>
            <a:r>
              <a:rPr lang="en-US" sz="5400" dirty="0">
                <a:solidFill>
                  <a:srgbClr val="0000CC"/>
                </a:solidFill>
                <a:latin typeface="Berlin Sans FB" panose="020E0602020502020306" pitchFamily="34" charset="0"/>
              </a:rPr>
              <a:t>Grades and Credits</a:t>
            </a:r>
          </a:p>
        </p:txBody>
      </p:sp>
    </p:spTree>
    <p:extLst>
      <p:ext uri="{BB962C8B-B14F-4D97-AF65-F5344CB8AC3E}">
        <p14:creationId xmlns:p14="http://schemas.microsoft.com/office/powerpoint/2010/main" val="22805837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15"/>
          <p:cNvSpPr txBox="1">
            <a:spLocks noGrp="1"/>
          </p:cNvSpPr>
          <p:nvPr>
            <p:ph type="subTitle" idx="1"/>
          </p:nvPr>
        </p:nvSpPr>
        <p:spPr>
          <a:xfrm>
            <a:off x="1342768" y="2421924"/>
            <a:ext cx="9448800" cy="3476368"/>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2220"/>
              <a:buNone/>
            </a:pPr>
            <a:r>
              <a:rPr lang="en-US" sz="2000" dirty="0">
                <a:latin typeface="Cambria" panose="02040503050406030204" pitchFamily="18" charset="0"/>
              </a:rPr>
              <a:t>Form available </a:t>
            </a:r>
            <a:r>
              <a:rPr lang="en-US" sz="2000" dirty="0" smtClean="0">
                <a:latin typeface="Cambria" panose="02040503050406030204" pitchFamily="18" charset="0"/>
              </a:rPr>
              <a:t>on VROP Website:  </a:t>
            </a:r>
          </a:p>
          <a:p>
            <a:pPr lvl="0" algn="l">
              <a:lnSpc>
                <a:spcPct val="80000"/>
              </a:lnSpc>
              <a:buClr>
                <a:schemeClr val="dk1"/>
              </a:buClr>
              <a:buSzPts val="2220"/>
            </a:pPr>
            <a:r>
              <a:rPr lang="en-US" sz="2220" dirty="0">
                <a:latin typeface="Cambria" panose="02040503050406030204" pitchFamily="18" charset="0"/>
              </a:rPr>
              <a:t>	</a:t>
            </a:r>
            <a:r>
              <a:rPr lang="en-US" sz="2220" dirty="0" smtClean="0">
                <a:latin typeface="Cambria" panose="02040503050406030204" pitchFamily="18" charset="0"/>
              </a:rPr>
              <a:t>		        </a:t>
            </a:r>
            <a:r>
              <a:rPr lang="en-US" sz="1600" dirty="0" smtClean="0">
                <a:latin typeface="Cambria" panose="02040503050406030204" pitchFamily="18" charset="0"/>
              </a:rPr>
              <a:t>(Resources </a:t>
            </a:r>
            <a:r>
              <a:rPr lang="en-US" sz="1600" dirty="0" smtClean="0">
                <a:latin typeface="Cambria" panose="02040503050406030204" pitchFamily="18" charset="0"/>
                <a:sym typeface="Wingdings" panose="05000000000000000000" pitchFamily="2" charset="2"/>
              </a:rPr>
              <a:t> </a:t>
            </a:r>
            <a:r>
              <a:rPr lang="en-US" sz="1600" dirty="0">
                <a:latin typeface="Cambria" panose="02040503050406030204" pitchFamily="18" charset="0"/>
                <a:sym typeface="Wingdings" panose="05000000000000000000" pitchFamily="2" charset="2"/>
              </a:rPr>
              <a:t>For Teachers  </a:t>
            </a:r>
            <a:r>
              <a:rPr lang="en-US" sz="1600" dirty="0" smtClean="0">
                <a:latin typeface="Cambria" panose="02040503050406030204" pitchFamily="18" charset="0"/>
                <a:sym typeface="Wingdings" panose="05000000000000000000" pitchFamily="2" charset="2"/>
              </a:rPr>
              <a:t>Select Valley ROP Teacher Handbook).</a:t>
            </a:r>
          </a:p>
          <a:p>
            <a:pPr marL="0" lvl="0" indent="0" algn="l" rtl="0">
              <a:lnSpc>
                <a:spcPct val="80000"/>
              </a:lnSpc>
              <a:spcBef>
                <a:spcPts val="0"/>
              </a:spcBef>
              <a:spcAft>
                <a:spcPts val="0"/>
              </a:spcAft>
              <a:buClr>
                <a:schemeClr val="dk1"/>
              </a:buClr>
              <a:buSzPts val="2220"/>
              <a:buNone/>
            </a:pPr>
            <a:endParaRPr dirty="0">
              <a:latin typeface="Cambria" panose="02040503050406030204" pitchFamily="18" charset="0"/>
            </a:endParaRPr>
          </a:p>
          <a:p>
            <a:pPr lvl="0" algn="l" rtl="0">
              <a:lnSpc>
                <a:spcPct val="80000"/>
              </a:lnSpc>
              <a:spcBef>
                <a:spcPts val="1000"/>
              </a:spcBef>
              <a:spcAft>
                <a:spcPts val="0"/>
              </a:spcAft>
              <a:buClr>
                <a:schemeClr val="dk1"/>
              </a:buClr>
              <a:buSzPts val="2220"/>
            </a:pPr>
            <a:r>
              <a:rPr lang="en-US" sz="2220" dirty="0" smtClean="0">
                <a:latin typeface="Cambria" panose="02040503050406030204" pitchFamily="18" charset="0"/>
              </a:rPr>
              <a:t>	</a:t>
            </a:r>
            <a:r>
              <a:rPr lang="en-US" sz="2000" dirty="0" smtClean="0">
                <a:latin typeface="Cambria" panose="02040503050406030204" pitchFamily="18" charset="0"/>
              </a:rPr>
              <a:t>1.  Complete </a:t>
            </a:r>
            <a:r>
              <a:rPr lang="en-US" sz="2000" dirty="0">
                <a:latin typeface="Cambria" panose="02040503050406030204" pitchFamily="18" charset="0"/>
              </a:rPr>
              <a:t>form with description of </a:t>
            </a:r>
            <a:r>
              <a:rPr lang="en-US" sz="2000" dirty="0" smtClean="0">
                <a:latin typeface="Cambria" panose="02040503050406030204" pitchFamily="18" charset="0"/>
              </a:rPr>
              <a:t>request.  </a:t>
            </a:r>
          </a:p>
          <a:p>
            <a:pPr lvl="0" algn="l" rtl="0">
              <a:lnSpc>
                <a:spcPct val="80000"/>
              </a:lnSpc>
              <a:spcBef>
                <a:spcPts val="1000"/>
              </a:spcBef>
              <a:spcAft>
                <a:spcPts val="0"/>
              </a:spcAft>
              <a:buClr>
                <a:schemeClr val="dk1"/>
              </a:buClr>
              <a:buSzPts val="2220"/>
            </a:pPr>
            <a:r>
              <a:rPr lang="en-US" sz="2000" dirty="0" smtClean="0">
                <a:latin typeface="Cambria" panose="02040503050406030204" pitchFamily="18" charset="0"/>
              </a:rPr>
              <a:t>       </a:t>
            </a:r>
            <a:r>
              <a:rPr lang="en-US" sz="2000" dirty="0" smtClean="0">
                <a:solidFill>
                  <a:srgbClr val="009900"/>
                </a:solidFill>
                <a:latin typeface="Cambria" panose="02040503050406030204" pitchFamily="18" charset="0"/>
              </a:rPr>
              <a:t>*</a:t>
            </a:r>
            <a:r>
              <a:rPr lang="en-US" sz="2000" b="1" dirty="0" smtClean="0">
                <a:solidFill>
                  <a:srgbClr val="009900"/>
                </a:solidFill>
                <a:latin typeface="Cambria" panose="02040503050406030204" pitchFamily="18" charset="0"/>
              </a:rPr>
              <a:t>Be specific:  field trip vs conference (two different funding sources)</a:t>
            </a:r>
          </a:p>
          <a:p>
            <a:pPr lvl="0" algn="l" rtl="0">
              <a:lnSpc>
                <a:spcPct val="80000"/>
              </a:lnSpc>
              <a:spcBef>
                <a:spcPts val="1000"/>
              </a:spcBef>
              <a:spcAft>
                <a:spcPts val="0"/>
              </a:spcAft>
              <a:buClr>
                <a:schemeClr val="dk1"/>
              </a:buClr>
              <a:buSzPts val="2220"/>
            </a:pPr>
            <a:endParaRPr sz="1000" b="1" dirty="0">
              <a:solidFill>
                <a:srgbClr val="009900"/>
              </a:solidFill>
              <a:latin typeface="Cambria" panose="02040503050406030204" pitchFamily="18" charset="0"/>
            </a:endParaRPr>
          </a:p>
          <a:p>
            <a:pPr lvl="0" algn="l" rtl="0">
              <a:lnSpc>
                <a:spcPct val="80000"/>
              </a:lnSpc>
              <a:spcBef>
                <a:spcPts val="1000"/>
              </a:spcBef>
              <a:spcAft>
                <a:spcPts val="0"/>
              </a:spcAft>
              <a:buClr>
                <a:schemeClr val="dk1"/>
              </a:buClr>
              <a:buSzPts val="2220"/>
            </a:pPr>
            <a:r>
              <a:rPr lang="en-US" sz="2000" dirty="0" smtClean="0">
                <a:latin typeface="Cambria" panose="02040503050406030204" pitchFamily="18" charset="0"/>
              </a:rPr>
              <a:t>	2.  Turn </a:t>
            </a:r>
            <a:r>
              <a:rPr lang="en-US" sz="2000" dirty="0">
                <a:latin typeface="Cambria" panose="02040503050406030204" pitchFamily="18" charset="0"/>
              </a:rPr>
              <a:t>in to the VROP box at your home school site or turn in to our </a:t>
            </a:r>
            <a:endParaRPr lang="en-US" sz="2000" dirty="0" smtClean="0">
              <a:latin typeface="Cambria" panose="02040503050406030204" pitchFamily="18" charset="0"/>
            </a:endParaRPr>
          </a:p>
          <a:p>
            <a:pPr lvl="0" algn="l" rtl="0">
              <a:lnSpc>
                <a:spcPct val="80000"/>
              </a:lnSpc>
              <a:spcBef>
                <a:spcPts val="1000"/>
              </a:spcBef>
              <a:spcAft>
                <a:spcPts val="0"/>
              </a:spcAft>
              <a:buClr>
                <a:schemeClr val="dk1"/>
              </a:buClr>
              <a:buSzPts val="2220"/>
            </a:pPr>
            <a:r>
              <a:rPr lang="en-US" sz="2000" dirty="0">
                <a:latin typeface="Cambria" panose="02040503050406030204" pitchFamily="18" charset="0"/>
              </a:rPr>
              <a:t>	</a:t>
            </a:r>
            <a:r>
              <a:rPr lang="en-US" sz="2000" dirty="0" smtClean="0">
                <a:latin typeface="Cambria" panose="02040503050406030204" pitchFamily="18" charset="0"/>
              </a:rPr>
              <a:t>      VROP office</a:t>
            </a:r>
          </a:p>
          <a:p>
            <a:pPr lvl="0" algn="l" rtl="0">
              <a:lnSpc>
                <a:spcPct val="80000"/>
              </a:lnSpc>
              <a:spcBef>
                <a:spcPts val="1000"/>
              </a:spcBef>
              <a:spcAft>
                <a:spcPts val="0"/>
              </a:spcAft>
              <a:buClr>
                <a:schemeClr val="dk1"/>
              </a:buClr>
              <a:buSzPts val="2220"/>
            </a:pPr>
            <a:endParaRPr lang="en-US" sz="1000" dirty="0">
              <a:latin typeface="Cambria" panose="02040503050406030204" pitchFamily="18" charset="0"/>
            </a:endParaRPr>
          </a:p>
          <a:p>
            <a:pPr lvl="0" algn="l" rtl="0">
              <a:lnSpc>
                <a:spcPct val="80000"/>
              </a:lnSpc>
              <a:spcBef>
                <a:spcPts val="1000"/>
              </a:spcBef>
              <a:spcAft>
                <a:spcPts val="0"/>
              </a:spcAft>
              <a:buClr>
                <a:schemeClr val="dk1"/>
              </a:buClr>
              <a:buSzPts val="2220"/>
            </a:pPr>
            <a:r>
              <a:rPr lang="en-US" sz="2000" b="1" i="1" dirty="0">
                <a:solidFill>
                  <a:srgbClr val="FF0000"/>
                </a:solidFill>
                <a:latin typeface="Cambria" panose="02040503050406030204" pitchFamily="18" charset="0"/>
              </a:rPr>
              <a:t>	</a:t>
            </a:r>
            <a:r>
              <a:rPr lang="en-US" sz="2000" dirty="0" smtClean="0">
                <a:solidFill>
                  <a:srgbClr val="FF0000"/>
                </a:solidFill>
                <a:latin typeface="Cambria" panose="02040503050406030204" pitchFamily="18" charset="0"/>
              </a:rPr>
              <a:t>3.  “First </a:t>
            </a:r>
            <a:r>
              <a:rPr lang="en-US" sz="2000" dirty="0">
                <a:solidFill>
                  <a:srgbClr val="FF0000"/>
                </a:solidFill>
                <a:latin typeface="Cambria" panose="02040503050406030204" pitchFamily="18" charset="0"/>
              </a:rPr>
              <a:t>come First serve</a:t>
            </a:r>
            <a:r>
              <a:rPr lang="en-US" sz="2000" dirty="0" smtClean="0">
                <a:solidFill>
                  <a:srgbClr val="FF0000"/>
                </a:solidFill>
                <a:latin typeface="Cambria" panose="02040503050406030204" pitchFamily="18" charset="0"/>
              </a:rPr>
              <a:t>” </a:t>
            </a:r>
            <a:r>
              <a:rPr lang="en-US" sz="2000" dirty="0" smtClean="0">
                <a:solidFill>
                  <a:srgbClr val="FF0000"/>
                </a:solidFill>
                <a:latin typeface="Cambria" panose="02040503050406030204" pitchFamily="18" charset="0"/>
                <a:sym typeface="Wingdings" panose="05000000000000000000" pitchFamily="2" charset="2"/>
              </a:rPr>
              <a:t>when requesting a vehicle.</a:t>
            </a:r>
            <a:endParaRPr sz="2000" dirty="0">
              <a:solidFill>
                <a:srgbClr val="FF0000"/>
              </a:solidFill>
              <a:latin typeface="Cambria" panose="02040503050406030204" pitchFamily="18" charset="0"/>
            </a:endParaRPr>
          </a:p>
        </p:txBody>
      </p:sp>
      <p:sp>
        <p:nvSpPr>
          <p:cNvPr id="4" name="Title 1"/>
          <p:cNvSpPr txBox="1">
            <a:spLocks/>
          </p:cNvSpPr>
          <p:nvPr/>
        </p:nvSpPr>
        <p:spPr>
          <a:xfrm>
            <a:off x="2173685" y="331146"/>
            <a:ext cx="7711721" cy="1736552"/>
          </a:xfrm>
          <a:prstGeom prst="rect">
            <a:avLst/>
          </a:prstGeom>
        </p:spPr>
        <p:txBody>
          <a:bodyPr>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marL="484632" algn="ctr">
              <a:defRPr/>
            </a:pPr>
            <a:r>
              <a:rPr lang="en-US" dirty="0">
                <a:solidFill>
                  <a:srgbClr val="0000CC"/>
                </a:solidFill>
                <a:latin typeface="Berlin Sans FB" panose="020E0602020502020306" pitchFamily="34" charset="0"/>
              </a:rPr>
              <a:t>Check Out </a:t>
            </a:r>
            <a:endParaRPr lang="en-US" dirty="0" smtClean="0">
              <a:solidFill>
                <a:srgbClr val="0000CC"/>
              </a:solidFill>
              <a:latin typeface="Berlin Sans FB" panose="020E0602020502020306" pitchFamily="34" charset="0"/>
            </a:endParaRPr>
          </a:p>
          <a:p>
            <a:pPr marL="484632" algn="ctr">
              <a:defRPr/>
            </a:pPr>
            <a:r>
              <a:rPr lang="en-US" dirty="0" smtClean="0">
                <a:solidFill>
                  <a:srgbClr val="0000CC"/>
                </a:solidFill>
                <a:latin typeface="Berlin Sans FB" panose="020E0602020502020306" pitchFamily="34" charset="0"/>
              </a:rPr>
              <a:t>Vehicle </a:t>
            </a:r>
            <a:r>
              <a:rPr lang="en-US" dirty="0">
                <a:solidFill>
                  <a:srgbClr val="0000CC"/>
                </a:solidFill>
                <a:latin typeface="Berlin Sans FB" panose="020E0602020502020306" pitchFamily="34" charset="0"/>
              </a:rPr>
              <a:t>Request for Conference/Field Trip</a:t>
            </a:r>
          </a:p>
        </p:txBody>
      </p:sp>
    </p:spTree>
    <p:extLst>
      <p:ext uri="{BB962C8B-B14F-4D97-AF65-F5344CB8AC3E}">
        <p14:creationId xmlns:p14="http://schemas.microsoft.com/office/powerpoint/2010/main" val="2807381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471" y="273424"/>
            <a:ext cx="10811435" cy="838200"/>
          </a:xfrm>
        </p:spPr>
        <p:txBody>
          <a:bodyPr>
            <a:normAutofit fontScale="90000"/>
          </a:bodyPr>
          <a:lstStyle/>
          <a:p>
            <a:r>
              <a:rPr lang="en-US" cap="all" dirty="0">
                <a:ln w="3175" cmpd="sng">
                  <a:noFill/>
                </a:ln>
                <a:solidFill>
                  <a:srgbClr val="0000CC"/>
                </a:solidFill>
                <a:latin typeface="Berlin Sans FB Demi" panose="020E0802020502020306" pitchFamily="34" charset="0"/>
                <a:ea typeface="Cambria" panose="02040503050406030204" pitchFamily="18" charset="0"/>
              </a:rPr>
              <a:t>CTE Incentive Grant OUTCOMES 2015-2018</a:t>
            </a:r>
            <a:r>
              <a:rPr lang="en-US" b="1" dirty="0"/>
              <a:t/>
            </a:r>
            <a:br>
              <a:rPr lang="en-US" b="1" dirty="0"/>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33475119"/>
              </p:ext>
            </p:extLst>
          </p:nvPr>
        </p:nvGraphicFramePr>
        <p:xfrm>
          <a:off x="1613648" y="1111624"/>
          <a:ext cx="8588188" cy="5205132"/>
        </p:xfrm>
        <a:graphic>
          <a:graphicData uri="http://schemas.openxmlformats.org/drawingml/2006/table">
            <a:tbl>
              <a:tblPr firstRow="1" firstCol="1" bandRow="1">
                <a:tableStyleId>{7DF18680-E054-41AD-8BC1-D1AEF772440D}</a:tableStyleId>
              </a:tblPr>
              <a:tblGrid>
                <a:gridCol w="3930911">
                  <a:extLst>
                    <a:ext uri="{9D8B030D-6E8A-4147-A177-3AD203B41FA5}">
                      <a16:colId xmlns:a16="http://schemas.microsoft.com/office/drawing/2014/main" val="1274928634"/>
                    </a:ext>
                  </a:extLst>
                </a:gridCol>
                <a:gridCol w="1659718">
                  <a:extLst>
                    <a:ext uri="{9D8B030D-6E8A-4147-A177-3AD203B41FA5}">
                      <a16:colId xmlns:a16="http://schemas.microsoft.com/office/drawing/2014/main" val="2089279734"/>
                    </a:ext>
                  </a:extLst>
                </a:gridCol>
                <a:gridCol w="1670782">
                  <a:extLst>
                    <a:ext uri="{9D8B030D-6E8A-4147-A177-3AD203B41FA5}">
                      <a16:colId xmlns:a16="http://schemas.microsoft.com/office/drawing/2014/main" val="432267900"/>
                    </a:ext>
                  </a:extLst>
                </a:gridCol>
                <a:gridCol w="1326777">
                  <a:extLst>
                    <a:ext uri="{9D8B030D-6E8A-4147-A177-3AD203B41FA5}">
                      <a16:colId xmlns:a16="http://schemas.microsoft.com/office/drawing/2014/main" val="3724523692"/>
                    </a:ext>
                  </a:extLst>
                </a:gridCol>
              </a:tblGrid>
              <a:tr h="426239">
                <a:tc>
                  <a:txBody>
                    <a:bodyPr/>
                    <a:lstStyle/>
                    <a:p>
                      <a:pPr marL="0" marR="0" algn="ctr">
                        <a:lnSpc>
                          <a:spcPct val="115000"/>
                        </a:lnSpc>
                        <a:spcBef>
                          <a:spcPts val="0"/>
                        </a:spcBef>
                        <a:spcAft>
                          <a:spcPts val="1000"/>
                        </a:spcAft>
                      </a:pPr>
                      <a:r>
                        <a:rPr lang="en-US" sz="2400">
                          <a:effectLst/>
                        </a:rPr>
                        <a:t>Outcome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6306" marR="66306" marT="0" marB="0"/>
                </a:tc>
                <a:tc>
                  <a:txBody>
                    <a:bodyPr/>
                    <a:lstStyle/>
                    <a:p>
                      <a:pPr marL="0" marR="0" algn="ctr">
                        <a:lnSpc>
                          <a:spcPct val="115000"/>
                        </a:lnSpc>
                        <a:spcBef>
                          <a:spcPts val="0"/>
                        </a:spcBef>
                        <a:spcAft>
                          <a:spcPts val="1000"/>
                        </a:spcAft>
                      </a:pPr>
                      <a:r>
                        <a:rPr lang="en-US" sz="2400">
                          <a:effectLst/>
                        </a:rPr>
                        <a:t>2015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6306" marR="66306" marT="0" marB="0"/>
                </a:tc>
                <a:tc>
                  <a:txBody>
                    <a:bodyPr/>
                    <a:lstStyle/>
                    <a:p>
                      <a:pPr marL="0" marR="0" algn="ctr">
                        <a:lnSpc>
                          <a:spcPct val="115000"/>
                        </a:lnSpc>
                        <a:spcBef>
                          <a:spcPts val="0"/>
                        </a:spcBef>
                        <a:spcAft>
                          <a:spcPts val="1000"/>
                        </a:spcAft>
                      </a:pPr>
                      <a:r>
                        <a:rPr lang="en-US" sz="2400">
                          <a:effectLst/>
                        </a:rPr>
                        <a:t>2018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6306" marR="66306" marT="0" marB="0"/>
                </a:tc>
                <a:tc>
                  <a:txBody>
                    <a:bodyPr/>
                    <a:lstStyle/>
                    <a:p>
                      <a:pPr marL="0" marR="0" algn="ctr">
                        <a:lnSpc>
                          <a:spcPct val="115000"/>
                        </a:lnSpc>
                        <a:spcBef>
                          <a:spcPts val="0"/>
                        </a:spcBef>
                        <a:spcAft>
                          <a:spcPts val="1000"/>
                        </a:spcAft>
                      </a:pPr>
                      <a:r>
                        <a:rPr lang="en-US" sz="2400">
                          <a:effectLst/>
                        </a:rPr>
                        <a:t>Change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6306" marR="66306" marT="0" marB="0"/>
                </a:tc>
                <a:extLst>
                  <a:ext uri="{0D108BD9-81ED-4DB2-BD59-A6C34878D82A}">
                    <a16:rowId xmlns:a16="http://schemas.microsoft.com/office/drawing/2014/main" val="457762460"/>
                  </a:ext>
                </a:extLst>
              </a:tr>
              <a:tr h="446420">
                <a:tc>
                  <a:txBody>
                    <a:bodyPr/>
                    <a:lstStyle/>
                    <a:p>
                      <a:pPr marL="0" marR="0" algn="l">
                        <a:lnSpc>
                          <a:spcPct val="115000"/>
                        </a:lnSpc>
                        <a:spcBef>
                          <a:spcPts val="0"/>
                        </a:spcBef>
                        <a:spcAft>
                          <a:spcPts val="1000"/>
                        </a:spcAft>
                      </a:pPr>
                      <a:r>
                        <a:rPr lang="en-US" sz="1600" dirty="0">
                          <a:effectLst/>
                        </a:rPr>
                        <a:t>Students Impacted</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6306" marR="66306" marT="0" marB="0" anchor="ctr"/>
                </a:tc>
                <a:tc>
                  <a:txBody>
                    <a:bodyPr/>
                    <a:lstStyle/>
                    <a:p>
                      <a:pPr marL="0" marR="0" algn="ctr">
                        <a:lnSpc>
                          <a:spcPct val="115000"/>
                        </a:lnSpc>
                        <a:spcBef>
                          <a:spcPts val="0"/>
                        </a:spcBef>
                        <a:spcAft>
                          <a:spcPts val="0"/>
                        </a:spcAft>
                      </a:pPr>
                      <a:r>
                        <a:rPr lang="en-US" sz="1600" dirty="0">
                          <a:effectLst/>
                        </a:rPr>
                        <a:t>3859</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6306" marR="66306" marT="0" marB="0" anchor="ctr"/>
                </a:tc>
                <a:tc>
                  <a:txBody>
                    <a:bodyPr/>
                    <a:lstStyle/>
                    <a:p>
                      <a:pPr marL="0" marR="0" algn="ctr">
                        <a:lnSpc>
                          <a:spcPct val="115000"/>
                        </a:lnSpc>
                        <a:spcBef>
                          <a:spcPts val="0"/>
                        </a:spcBef>
                        <a:spcAft>
                          <a:spcPts val="0"/>
                        </a:spcAft>
                      </a:pPr>
                      <a:r>
                        <a:rPr lang="en-US" sz="1600">
                          <a:effectLst/>
                        </a:rPr>
                        <a:t>6125</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6306" marR="66306" marT="0" marB="0" anchor="ctr"/>
                </a:tc>
                <a:tc>
                  <a:txBody>
                    <a:bodyPr/>
                    <a:lstStyle/>
                    <a:p>
                      <a:pPr marL="0" marR="0" algn="ctr">
                        <a:lnSpc>
                          <a:spcPct val="115000"/>
                        </a:lnSpc>
                        <a:spcBef>
                          <a:spcPts val="0"/>
                        </a:spcBef>
                        <a:spcAft>
                          <a:spcPts val="0"/>
                        </a:spcAft>
                      </a:pPr>
                      <a:r>
                        <a:rPr lang="en-US" sz="1600" dirty="0">
                          <a:effectLst/>
                        </a:rPr>
                        <a:t>+58%</a:t>
                      </a:r>
                      <a:endParaRPr lang="en-US" sz="1000"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66306" marR="66306" marT="0" marB="0" anchor="ctr"/>
                </a:tc>
                <a:extLst>
                  <a:ext uri="{0D108BD9-81ED-4DB2-BD59-A6C34878D82A}">
                    <a16:rowId xmlns:a16="http://schemas.microsoft.com/office/drawing/2014/main" val="3015930173"/>
                  </a:ext>
                </a:extLst>
              </a:tr>
              <a:tr h="534480">
                <a:tc>
                  <a:txBody>
                    <a:bodyPr/>
                    <a:lstStyle/>
                    <a:p>
                      <a:pPr marL="0" marR="0" algn="l">
                        <a:lnSpc>
                          <a:spcPct val="115000"/>
                        </a:lnSpc>
                        <a:spcBef>
                          <a:spcPts val="0"/>
                        </a:spcBef>
                        <a:spcAft>
                          <a:spcPts val="1000"/>
                        </a:spcAft>
                      </a:pPr>
                      <a:r>
                        <a:rPr lang="en-US" sz="1600" dirty="0">
                          <a:effectLst/>
                        </a:rPr>
                        <a:t>Dual Enrollment/Articulations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6306" marR="66306" marT="0" marB="0" anchor="ctr"/>
                </a:tc>
                <a:tc>
                  <a:txBody>
                    <a:bodyPr/>
                    <a:lstStyle/>
                    <a:p>
                      <a:pPr marL="0" marR="0" algn="ctr">
                        <a:lnSpc>
                          <a:spcPct val="115000"/>
                        </a:lnSpc>
                        <a:spcBef>
                          <a:spcPts val="0"/>
                        </a:spcBef>
                        <a:spcAft>
                          <a:spcPts val="0"/>
                        </a:spcAft>
                      </a:pPr>
                      <a:r>
                        <a:rPr lang="en-US" sz="1600" dirty="0">
                          <a:effectLst/>
                        </a:rPr>
                        <a:t>48</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6306" marR="66306" marT="0" marB="0" anchor="ctr"/>
                </a:tc>
                <a:tc>
                  <a:txBody>
                    <a:bodyPr/>
                    <a:lstStyle/>
                    <a:p>
                      <a:pPr marL="0" marR="0" algn="ctr">
                        <a:lnSpc>
                          <a:spcPct val="115000"/>
                        </a:lnSpc>
                        <a:spcBef>
                          <a:spcPts val="0"/>
                        </a:spcBef>
                        <a:spcAft>
                          <a:spcPts val="0"/>
                        </a:spcAft>
                      </a:pPr>
                      <a:r>
                        <a:rPr lang="en-US" sz="1600">
                          <a:effectLst/>
                        </a:rPr>
                        <a:t>201</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6306" marR="66306" marT="0" marB="0" anchor="ctr"/>
                </a:tc>
                <a:tc>
                  <a:txBody>
                    <a:bodyPr/>
                    <a:lstStyle/>
                    <a:p>
                      <a:pPr marL="0" marR="0" algn="ctr">
                        <a:lnSpc>
                          <a:spcPct val="115000"/>
                        </a:lnSpc>
                        <a:spcBef>
                          <a:spcPts val="0"/>
                        </a:spcBef>
                        <a:spcAft>
                          <a:spcPts val="0"/>
                        </a:spcAft>
                      </a:pPr>
                      <a:r>
                        <a:rPr lang="en-US" sz="1600" dirty="0">
                          <a:effectLst/>
                        </a:rPr>
                        <a:t>+318%</a:t>
                      </a:r>
                      <a:endParaRPr lang="en-US" sz="1000"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66306" marR="66306" marT="0" marB="0" anchor="ctr"/>
                </a:tc>
                <a:extLst>
                  <a:ext uri="{0D108BD9-81ED-4DB2-BD59-A6C34878D82A}">
                    <a16:rowId xmlns:a16="http://schemas.microsoft.com/office/drawing/2014/main" val="2159565115"/>
                  </a:ext>
                </a:extLst>
              </a:tr>
              <a:tr h="548609">
                <a:tc>
                  <a:txBody>
                    <a:bodyPr/>
                    <a:lstStyle/>
                    <a:p>
                      <a:pPr marL="0" marR="0" algn="l">
                        <a:lnSpc>
                          <a:spcPct val="115000"/>
                        </a:lnSpc>
                        <a:spcBef>
                          <a:spcPts val="0"/>
                        </a:spcBef>
                        <a:spcAft>
                          <a:spcPts val="1000"/>
                        </a:spcAft>
                      </a:pPr>
                      <a:r>
                        <a:rPr lang="en-US" sz="1600">
                          <a:effectLst/>
                        </a:rPr>
                        <a:t>HS Students Enrolled in College</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6306" marR="66306" marT="0" marB="0" anchor="ctr"/>
                </a:tc>
                <a:tc>
                  <a:txBody>
                    <a:bodyPr/>
                    <a:lstStyle/>
                    <a:p>
                      <a:pPr marL="0" marR="0" algn="ctr">
                        <a:lnSpc>
                          <a:spcPct val="115000"/>
                        </a:lnSpc>
                        <a:spcBef>
                          <a:spcPts val="0"/>
                        </a:spcBef>
                        <a:spcAft>
                          <a:spcPts val="0"/>
                        </a:spcAft>
                      </a:pPr>
                      <a:r>
                        <a:rPr lang="en-US" sz="1600" dirty="0">
                          <a:effectLst/>
                        </a:rPr>
                        <a:t>720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6306" marR="66306" marT="0" marB="0" anchor="ctr"/>
                </a:tc>
                <a:tc>
                  <a:txBody>
                    <a:bodyPr/>
                    <a:lstStyle/>
                    <a:p>
                      <a:pPr marL="0" marR="0" algn="ctr">
                        <a:lnSpc>
                          <a:spcPct val="115000"/>
                        </a:lnSpc>
                        <a:spcBef>
                          <a:spcPts val="0"/>
                        </a:spcBef>
                        <a:spcAft>
                          <a:spcPts val="0"/>
                        </a:spcAft>
                      </a:pPr>
                      <a:r>
                        <a:rPr lang="en-US" sz="1600" dirty="0">
                          <a:effectLst/>
                        </a:rPr>
                        <a:t>3015</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6306" marR="66306" marT="0" marB="0" anchor="ctr"/>
                </a:tc>
                <a:tc>
                  <a:txBody>
                    <a:bodyPr/>
                    <a:lstStyle/>
                    <a:p>
                      <a:pPr marL="0" marR="0" algn="ctr">
                        <a:lnSpc>
                          <a:spcPct val="115000"/>
                        </a:lnSpc>
                        <a:spcBef>
                          <a:spcPts val="0"/>
                        </a:spcBef>
                        <a:spcAft>
                          <a:spcPts val="0"/>
                        </a:spcAft>
                      </a:pPr>
                      <a:r>
                        <a:rPr lang="en-US" sz="1600" dirty="0">
                          <a:effectLst/>
                        </a:rPr>
                        <a:t>+318%</a:t>
                      </a:r>
                      <a:endParaRPr lang="en-US" sz="1000"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66306" marR="66306" marT="0" marB="0" anchor="ctr"/>
                </a:tc>
                <a:extLst>
                  <a:ext uri="{0D108BD9-81ED-4DB2-BD59-A6C34878D82A}">
                    <a16:rowId xmlns:a16="http://schemas.microsoft.com/office/drawing/2014/main" val="4129828025"/>
                  </a:ext>
                </a:extLst>
              </a:tr>
              <a:tr h="490449">
                <a:tc>
                  <a:txBody>
                    <a:bodyPr/>
                    <a:lstStyle/>
                    <a:p>
                      <a:pPr marL="0" marR="0" algn="l">
                        <a:lnSpc>
                          <a:spcPct val="115000"/>
                        </a:lnSpc>
                        <a:spcBef>
                          <a:spcPts val="0"/>
                        </a:spcBef>
                        <a:spcAft>
                          <a:spcPts val="1000"/>
                        </a:spcAft>
                      </a:pPr>
                      <a:r>
                        <a:rPr lang="en-US" sz="1600">
                          <a:effectLst/>
                        </a:rPr>
                        <a:t>High-Quality Pathways</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6306" marR="66306" marT="0" marB="0" anchor="ctr"/>
                </a:tc>
                <a:tc>
                  <a:txBody>
                    <a:bodyPr/>
                    <a:lstStyle/>
                    <a:p>
                      <a:pPr marL="0" marR="0" algn="ctr">
                        <a:lnSpc>
                          <a:spcPct val="115000"/>
                        </a:lnSpc>
                        <a:spcBef>
                          <a:spcPts val="0"/>
                        </a:spcBef>
                        <a:spcAft>
                          <a:spcPts val="0"/>
                        </a:spcAft>
                      </a:pPr>
                      <a:r>
                        <a:rPr lang="en-US" sz="1600">
                          <a:effectLst/>
                        </a:rPr>
                        <a:t>62</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6306" marR="66306" marT="0" marB="0" anchor="ctr"/>
                </a:tc>
                <a:tc>
                  <a:txBody>
                    <a:bodyPr/>
                    <a:lstStyle/>
                    <a:p>
                      <a:pPr marL="0" marR="0" algn="ctr">
                        <a:lnSpc>
                          <a:spcPct val="115000"/>
                        </a:lnSpc>
                        <a:spcBef>
                          <a:spcPts val="0"/>
                        </a:spcBef>
                        <a:spcAft>
                          <a:spcPts val="0"/>
                        </a:spcAft>
                      </a:pPr>
                      <a:r>
                        <a:rPr lang="en-US" sz="1600" dirty="0">
                          <a:effectLst/>
                        </a:rPr>
                        <a:t>99</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6306" marR="66306" marT="0" marB="0" anchor="ctr"/>
                </a:tc>
                <a:tc>
                  <a:txBody>
                    <a:bodyPr/>
                    <a:lstStyle/>
                    <a:p>
                      <a:pPr marL="0" marR="0" algn="ctr">
                        <a:lnSpc>
                          <a:spcPct val="115000"/>
                        </a:lnSpc>
                        <a:spcBef>
                          <a:spcPts val="0"/>
                        </a:spcBef>
                        <a:spcAft>
                          <a:spcPts val="0"/>
                        </a:spcAft>
                      </a:pPr>
                      <a:r>
                        <a:rPr lang="en-US" sz="1600" dirty="0">
                          <a:effectLst/>
                        </a:rPr>
                        <a:t>+59%</a:t>
                      </a:r>
                      <a:endParaRPr lang="en-US" sz="1000"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66306" marR="66306" marT="0" marB="0" anchor="ctr"/>
                </a:tc>
                <a:extLst>
                  <a:ext uri="{0D108BD9-81ED-4DB2-BD59-A6C34878D82A}">
                    <a16:rowId xmlns:a16="http://schemas.microsoft.com/office/drawing/2014/main" val="779779545"/>
                  </a:ext>
                </a:extLst>
              </a:tr>
              <a:tr h="501457">
                <a:tc>
                  <a:txBody>
                    <a:bodyPr/>
                    <a:lstStyle/>
                    <a:p>
                      <a:pPr marL="0" marR="0" algn="l">
                        <a:lnSpc>
                          <a:spcPct val="115000"/>
                        </a:lnSpc>
                        <a:spcBef>
                          <a:spcPts val="0"/>
                        </a:spcBef>
                        <a:spcAft>
                          <a:spcPts val="1000"/>
                        </a:spcAft>
                      </a:pPr>
                      <a:r>
                        <a:rPr lang="en-US" sz="1600">
                          <a:effectLst/>
                        </a:rPr>
                        <a:t>Industry Certifications</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6306" marR="66306" marT="0" marB="0" anchor="ctr"/>
                </a:tc>
                <a:tc>
                  <a:txBody>
                    <a:bodyPr/>
                    <a:lstStyle/>
                    <a:p>
                      <a:pPr marL="0" marR="0" algn="ctr">
                        <a:lnSpc>
                          <a:spcPct val="115000"/>
                        </a:lnSpc>
                        <a:spcBef>
                          <a:spcPts val="0"/>
                        </a:spcBef>
                        <a:spcAft>
                          <a:spcPts val="0"/>
                        </a:spcAft>
                      </a:pPr>
                      <a:r>
                        <a:rPr lang="en-US" sz="1600">
                          <a:effectLst/>
                        </a:rPr>
                        <a:t>485</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6306" marR="66306" marT="0" marB="0" anchor="ctr"/>
                </a:tc>
                <a:tc>
                  <a:txBody>
                    <a:bodyPr/>
                    <a:lstStyle/>
                    <a:p>
                      <a:pPr marL="0" marR="0" algn="ctr">
                        <a:lnSpc>
                          <a:spcPct val="115000"/>
                        </a:lnSpc>
                        <a:spcBef>
                          <a:spcPts val="0"/>
                        </a:spcBef>
                        <a:spcAft>
                          <a:spcPts val="0"/>
                        </a:spcAft>
                      </a:pPr>
                      <a:r>
                        <a:rPr lang="en-US" sz="1600" dirty="0">
                          <a:effectLst/>
                        </a:rPr>
                        <a:t>2114</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6306" marR="66306" marT="0" marB="0" anchor="ctr"/>
                </a:tc>
                <a:tc>
                  <a:txBody>
                    <a:bodyPr/>
                    <a:lstStyle/>
                    <a:p>
                      <a:pPr marL="0" marR="0" algn="ctr">
                        <a:lnSpc>
                          <a:spcPct val="115000"/>
                        </a:lnSpc>
                        <a:spcBef>
                          <a:spcPts val="0"/>
                        </a:spcBef>
                        <a:spcAft>
                          <a:spcPts val="0"/>
                        </a:spcAft>
                      </a:pPr>
                      <a:r>
                        <a:rPr lang="en-US" sz="1600" dirty="0">
                          <a:effectLst/>
                        </a:rPr>
                        <a:t>335%</a:t>
                      </a:r>
                      <a:endParaRPr lang="en-US" sz="1000"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66306" marR="66306" marT="0" marB="0" anchor="ctr"/>
                </a:tc>
                <a:extLst>
                  <a:ext uri="{0D108BD9-81ED-4DB2-BD59-A6C34878D82A}">
                    <a16:rowId xmlns:a16="http://schemas.microsoft.com/office/drawing/2014/main" val="44177752"/>
                  </a:ext>
                </a:extLst>
              </a:tr>
              <a:tr h="595022">
                <a:tc>
                  <a:txBody>
                    <a:bodyPr/>
                    <a:lstStyle/>
                    <a:p>
                      <a:pPr marL="0" marR="0" algn="l">
                        <a:lnSpc>
                          <a:spcPct val="115000"/>
                        </a:lnSpc>
                        <a:spcBef>
                          <a:spcPts val="0"/>
                        </a:spcBef>
                        <a:spcAft>
                          <a:spcPts val="1000"/>
                        </a:spcAft>
                      </a:pPr>
                      <a:r>
                        <a:rPr lang="en-US" sz="1600">
                          <a:effectLst/>
                        </a:rPr>
                        <a:t>CCI Matrix Impact</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6306" marR="66306" marT="0" marB="0" anchor="ctr"/>
                </a:tc>
                <a:tc>
                  <a:txBody>
                    <a:bodyPr/>
                    <a:lstStyle/>
                    <a:p>
                      <a:pPr marL="0" marR="0" algn="ctr">
                        <a:lnSpc>
                          <a:spcPct val="115000"/>
                        </a:lnSpc>
                        <a:spcBef>
                          <a:spcPts val="0"/>
                        </a:spcBef>
                        <a:spcAft>
                          <a:spcPts val="0"/>
                        </a:spcAft>
                      </a:pPr>
                      <a:r>
                        <a:rPr lang="en-US" sz="1600">
                          <a:effectLst/>
                        </a:rPr>
                        <a:t>No Impact</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6306" marR="66306" marT="0" marB="0" anchor="ctr"/>
                </a:tc>
                <a:tc>
                  <a:txBody>
                    <a:bodyPr/>
                    <a:lstStyle/>
                    <a:p>
                      <a:pPr marL="0" marR="0" algn="ctr">
                        <a:lnSpc>
                          <a:spcPct val="115000"/>
                        </a:lnSpc>
                        <a:spcBef>
                          <a:spcPts val="0"/>
                        </a:spcBef>
                        <a:spcAft>
                          <a:spcPts val="0"/>
                        </a:spcAft>
                      </a:pPr>
                      <a:r>
                        <a:rPr lang="en-US" sz="1600" dirty="0">
                          <a:effectLst/>
                        </a:rPr>
                        <a:t>All </a:t>
                      </a:r>
                      <a:endParaRPr lang="en-US" sz="1000" dirty="0">
                        <a:effectLst/>
                      </a:endParaRPr>
                    </a:p>
                    <a:p>
                      <a:pPr marL="0" marR="0" algn="ctr">
                        <a:lnSpc>
                          <a:spcPct val="115000"/>
                        </a:lnSpc>
                        <a:spcBef>
                          <a:spcPts val="0"/>
                        </a:spcBef>
                        <a:spcAft>
                          <a:spcPts val="0"/>
                        </a:spcAft>
                      </a:pPr>
                      <a:r>
                        <a:rPr lang="en-US" sz="1600" dirty="0">
                          <a:effectLst/>
                        </a:rPr>
                        <a:t>Schools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6306" marR="66306" marT="0" marB="0" anchor="ctr"/>
                </a:tc>
                <a:tc>
                  <a:txBody>
                    <a:bodyPr/>
                    <a:lstStyle/>
                    <a:p>
                      <a:pPr marL="0" marR="0" algn="ctr">
                        <a:lnSpc>
                          <a:spcPct val="115000"/>
                        </a:lnSpc>
                        <a:spcBef>
                          <a:spcPts val="0"/>
                        </a:spcBef>
                        <a:spcAft>
                          <a:spcPts val="0"/>
                        </a:spcAft>
                      </a:pPr>
                      <a:r>
                        <a:rPr lang="en-US" sz="1600" dirty="0">
                          <a:effectLst/>
                        </a:rPr>
                        <a:t>100%</a:t>
                      </a:r>
                      <a:endParaRPr lang="en-US" sz="1000"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66306" marR="66306" marT="0" marB="0" anchor="ctr"/>
                </a:tc>
                <a:extLst>
                  <a:ext uri="{0D108BD9-81ED-4DB2-BD59-A6C34878D82A}">
                    <a16:rowId xmlns:a16="http://schemas.microsoft.com/office/drawing/2014/main" val="255527829"/>
                  </a:ext>
                </a:extLst>
              </a:tr>
              <a:tr h="539984">
                <a:tc>
                  <a:txBody>
                    <a:bodyPr/>
                    <a:lstStyle/>
                    <a:p>
                      <a:pPr marL="0" marR="0" algn="l">
                        <a:lnSpc>
                          <a:spcPct val="115000"/>
                        </a:lnSpc>
                        <a:spcBef>
                          <a:spcPts val="0"/>
                        </a:spcBef>
                        <a:spcAft>
                          <a:spcPts val="1000"/>
                        </a:spcAft>
                      </a:pPr>
                      <a:r>
                        <a:rPr lang="en-US" sz="1600">
                          <a:effectLst/>
                        </a:rPr>
                        <a:t>Number of Internships</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6306" marR="66306" marT="0" marB="0" anchor="ctr"/>
                </a:tc>
                <a:tc>
                  <a:txBody>
                    <a:bodyPr/>
                    <a:lstStyle/>
                    <a:p>
                      <a:pPr marL="0" marR="0" algn="ctr">
                        <a:lnSpc>
                          <a:spcPct val="115000"/>
                        </a:lnSpc>
                        <a:spcBef>
                          <a:spcPts val="0"/>
                        </a:spcBef>
                        <a:spcAft>
                          <a:spcPts val="0"/>
                        </a:spcAft>
                      </a:pPr>
                      <a:r>
                        <a:rPr lang="en-US" sz="1600">
                          <a:effectLst/>
                        </a:rPr>
                        <a:t>47</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6306" marR="66306" marT="0" marB="0" anchor="ctr"/>
                </a:tc>
                <a:tc>
                  <a:txBody>
                    <a:bodyPr/>
                    <a:lstStyle/>
                    <a:p>
                      <a:pPr marL="0" marR="0" algn="ctr">
                        <a:lnSpc>
                          <a:spcPct val="115000"/>
                        </a:lnSpc>
                        <a:spcBef>
                          <a:spcPts val="0"/>
                        </a:spcBef>
                        <a:spcAft>
                          <a:spcPts val="0"/>
                        </a:spcAft>
                      </a:pPr>
                      <a:r>
                        <a:rPr lang="en-US" sz="1600" dirty="0">
                          <a:effectLst/>
                        </a:rPr>
                        <a:t>200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6306" marR="66306" marT="0" marB="0" anchor="ctr"/>
                </a:tc>
                <a:tc>
                  <a:txBody>
                    <a:bodyPr/>
                    <a:lstStyle/>
                    <a:p>
                      <a:pPr marL="0" marR="0" algn="ctr">
                        <a:lnSpc>
                          <a:spcPct val="115000"/>
                        </a:lnSpc>
                        <a:spcBef>
                          <a:spcPts val="0"/>
                        </a:spcBef>
                        <a:spcAft>
                          <a:spcPts val="0"/>
                        </a:spcAft>
                      </a:pPr>
                      <a:r>
                        <a:rPr lang="en-US" sz="1600" dirty="0">
                          <a:effectLst/>
                        </a:rPr>
                        <a:t>325%</a:t>
                      </a:r>
                      <a:endParaRPr lang="en-US" sz="1000"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66306" marR="66306" marT="0" marB="0" anchor="ctr"/>
                </a:tc>
                <a:extLst>
                  <a:ext uri="{0D108BD9-81ED-4DB2-BD59-A6C34878D82A}">
                    <a16:rowId xmlns:a16="http://schemas.microsoft.com/office/drawing/2014/main" val="2922963999"/>
                  </a:ext>
                </a:extLst>
              </a:tr>
              <a:tr h="548609">
                <a:tc>
                  <a:txBody>
                    <a:bodyPr/>
                    <a:lstStyle/>
                    <a:p>
                      <a:pPr marL="0" marR="0" algn="l">
                        <a:lnSpc>
                          <a:spcPct val="115000"/>
                        </a:lnSpc>
                        <a:spcBef>
                          <a:spcPts val="0"/>
                        </a:spcBef>
                        <a:spcAft>
                          <a:spcPts val="1000"/>
                        </a:spcAft>
                      </a:pPr>
                      <a:r>
                        <a:rPr lang="en-US" sz="1600">
                          <a:effectLst/>
                        </a:rPr>
                        <a:t>Hours of Work Based Learning</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6306" marR="66306" marT="0" marB="0" anchor="ctr"/>
                </a:tc>
                <a:tc>
                  <a:txBody>
                    <a:bodyPr/>
                    <a:lstStyle/>
                    <a:p>
                      <a:pPr marL="0" marR="0" algn="ctr">
                        <a:lnSpc>
                          <a:spcPct val="115000"/>
                        </a:lnSpc>
                        <a:spcBef>
                          <a:spcPts val="0"/>
                        </a:spcBef>
                        <a:spcAft>
                          <a:spcPts val="0"/>
                        </a:spcAft>
                      </a:pPr>
                      <a:r>
                        <a:rPr lang="en-US" sz="1600">
                          <a:effectLst/>
                        </a:rPr>
                        <a:t>35,499</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6306" marR="66306" marT="0" marB="0" anchor="ctr"/>
                </a:tc>
                <a:tc>
                  <a:txBody>
                    <a:bodyPr/>
                    <a:lstStyle/>
                    <a:p>
                      <a:pPr marL="0" marR="0" algn="ctr">
                        <a:lnSpc>
                          <a:spcPct val="115000"/>
                        </a:lnSpc>
                        <a:spcBef>
                          <a:spcPts val="0"/>
                        </a:spcBef>
                        <a:spcAft>
                          <a:spcPts val="0"/>
                        </a:spcAft>
                      </a:pPr>
                      <a:r>
                        <a:rPr lang="en-US" sz="1600" dirty="0">
                          <a:effectLst/>
                        </a:rPr>
                        <a:t>78,356</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6306" marR="66306" marT="0" marB="0" anchor="ctr"/>
                </a:tc>
                <a:tc>
                  <a:txBody>
                    <a:bodyPr/>
                    <a:lstStyle/>
                    <a:p>
                      <a:pPr marL="0" marR="0" algn="ctr">
                        <a:lnSpc>
                          <a:spcPct val="115000"/>
                        </a:lnSpc>
                        <a:spcBef>
                          <a:spcPts val="0"/>
                        </a:spcBef>
                        <a:spcAft>
                          <a:spcPts val="0"/>
                        </a:spcAft>
                      </a:pPr>
                      <a:r>
                        <a:rPr lang="en-US" sz="1600" dirty="0">
                          <a:effectLst/>
                        </a:rPr>
                        <a:t>120%</a:t>
                      </a:r>
                      <a:endParaRPr lang="en-US" sz="1000"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66306" marR="66306" marT="0" marB="0" anchor="ctr"/>
                </a:tc>
                <a:extLst>
                  <a:ext uri="{0D108BD9-81ED-4DB2-BD59-A6C34878D82A}">
                    <a16:rowId xmlns:a16="http://schemas.microsoft.com/office/drawing/2014/main" val="3937971026"/>
                  </a:ext>
                </a:extLst>
              </a:tr>
              <a:tr h="573863">
                <a:tc>
                  <a:txBody>
                    <a:bodyPr/>
                    <a:lstStyle/>
                    <a:p>
                      <a:pPr marL="0" marR="0" algn="l">
                        <a:lnSpc>
                          <a:spcPct val="115000"/>
                        </a:lnSpc>
                        <a:spcBef>
                          <a:spcPts val="0"/>
                        </a:spcBef>
                        <a:spcAft>
                          <a:spcPts val="1000"/>
                        </a:spcAft>
                      </a:pPr>
                      <a:r>
                        <a:rPr lang="en-US" sz="1600">
                          <a:effectLst/>
                        </a:rPr>
                        <a:t>K-8 CTE Courses  - Outreach and Enrichment </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6306" marR="66306" marT="0" marB="0" anchor="ctr"/>
                </a:tc>
                <a:tc>
                  <a:txBody>
                    <a:bodyPr/>
                    <a:lstStyle/>
                    <a:p>
                      <a:pPr marL="0" marR="0" algn="ctr">
                        <a:lnSpc>
                          <a:spcPct val="115000"/>
                        </a:lnSpc>
                        <a:spcBef>
                          <a:spcPts val="0"/>
                        </a:spcBef>
                        <a:spcAft>
                          <a:spcPts val="0"/>
                        </a:spcAft>
                      </a:pPr>
                      <a:r>
                        <a:rPr lang="en-US" sz="1600">
                          <a:effectLst/>
                        </a:rPr>
                        <a:t>10</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6306" marR="66306" marT="0" marB="0" anchor="ctr"/>
                </a:tc>
                <a:tc>
                  <a:txBody>
                    <a:bodyPr/>
                    <a:lstStyle/>
                    <a:p>
                      <a:pPr marL="0" marR="0" algn="ctr">
                        <a:lnSpc>
                          <a:spcPct val="115000"/>
                        </a:lnSpc>
                        <a:spcBef>
                          <a:spcPts val="0"/>
                        </a:spcBef>
                        <a:spcAft>
                          <a:spcPts val="0"/>
                        </a:spcAft>
                      </a:pPr>
                      <a:r>
                        <a:rPr lang="en-US" sz="1600" dirty="0">
                          <a:effectLst/>
                        </a:rPr>
                        <a:t>48</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6306" marR="66306" marT="0" marB="0" anchor="ctr"/>
                </a:tc>
                <a:tc>
                  <a:txBody>
                    <a:bodyPr/>
                    <a:lstStyle/>
                    <a:p>
                      <a:pPr marL="0" marR="0" algn="ctr">
                        <a:lnSpc>
                          <a:spcPct val="115000"/>
                        </a:lnSpc>
                        <a:spcBef>
                          <a:spcPts val="0"/>
                        </a:spcBef>
                        <a:spcAft>
                          <a:spcPts val="0"/>
                        </a:spcAft>
                      </a:pPr>
                      <a:r>
                        <a:rPr lang="en-US" sz="1600" dirty="0">
                          <a:effectLst/>
                        </a:rPr>
                        <a:t>380%</a:t>
                      </a:r>
                      <a:endParaRPr lang="en-US" sz="1000"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66306" marR="66306" marT="0" marB="0" anchor="ctr"/>
                </a:tc>
                <a:extLst>
                  <a:ext uri="{0D108BD9-81ED-4DB2-BD59-A6C34878D82A}">
                    <a16:rowId xmlns:a16="http://schemas.microsoft.com/office/drawing/2014/main" val="1720572582"/>
                  </a:ext>
                </a:extLst>
              </a:tr>
            </a:tbl>
          </a:graphicData>
        </a:graphic>
      </p:graphicFrame>
    </p:spTree>
    <p:extLst>
      <p:ext uri="{BB962C8B-B14F-4D97-AF65-F5344CB8AC3E}">
        <p14:creationId xmlns:p14="http://schemas.microsoft.com/office/powerpoint/2010/main" val="10878513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7" name="Google Shape;107;p16"/>
          <p:cNvSpPr txBox="1">
            <a:spLocks noGrp="1"/>
          </p:cNvSpPr>
          <p:nvPr>
            <p:ph type="subTitle" idx="1"/>
          </p:nvPr>
        </p:nvSpPr>
        <p:spPr>
          <a:xfrm>
            <a:off x="1689463" y="2555833"/>
            <a:ext cx="9144000" cy="1655762"/>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400"/>
              <a:buFont typeface="Wingdings" panose="05000000000000000000" pitchFamily="2" charset="2"/>
              <a:buChar char="§"/>
            </a:pPr>
            <a:r>
              <a:rPr lang="en-US" sz="2000" dirty="0">
                <a:solidFill>
                  <a:schemeClr val="tx1"/>
                </a:solidFill>
                <a:latin typeface="Cambria" panose="02040503050406030204" pitchFamily="18" charset="0"/>
              </a:rPr>
              <a:t>Community Classroom/Work Based Learning hours log</a:t>
            </a:r>
            <a:endParaRPr sz="2000" dirty="0">
              <a:solidFill>
                <a:schemeClr val="tx1"/>
              </a:solidFill>
              <a:latin typeface="Cambria" panose="02040503050406030204" pitchFamily="18" charset="0"/>
            </a:endParaRPr>
          </a:p>
          <a:p>
            <a:pPr marL="342900" lvl="0" indent="-342900" algn="l" rtl="0">
              <a:lnSpc>
                <a:spcPct val="90000"/>
              </a:lnSpc>
              <a:spcBef>
                <a:spcPts val="1000"/>
              </a:spcBef>
              <a:spcAft>
                <a:spcPts val="0"/>
              </a:spcAft>
              <a:buClr>
                <a:schemeClr val="dk1"/>
              </a:buClr>
              <a:buSzPts val="2400"/>
              <a:buFont typeface="Wingdings" panose="05000000000000000000" pitchFamily="2" charset="2"/>
              <a:buChar char="§"/>
            </a:pPr>
            <a:r>
              <a:rPr lang="en-US" sz="2000" dirty="0">
                <a:solidFill>
                  <a:schemeClr val="tx1"/>
                </a:solidFill>
                <a:latin typeface="Cambria" panose="02040503050406030204" pitchFamily="18" charset="0"/>
              </a:rPr>
              <a:t>Inventory</a:t>
            </a:r>
            <a:endParaRPr sz="2000" dirty="0">
              <a:solidFill>
                <a:schemeClr val="tx1"/>
              </a:solidFill>
              <a:latin typeface="Cambria" panose="02040503050406030204" pitchFamily="18" charset="0"/>
            </a:endParaRPr>
          </a:p>
          <a:p>
            <a:pPr marL="342900" lvl="0" indent="-342900" algn="l" rtl="0">
              <a:lnSpc>
                <a:spcPct val="90000"/>
              </a:lnSpc>
              <a:spcBef>
                <a:spcPts val="1000"/>
              </a:spcBef>
              <a:spcAft>
                <a:spcPts val="0"/>
              </a:spcAft>
              <a:buClr>
                <a:schemeClr val="dk1"/>
              </a:buClr>
              <a:buSzPts val="2400"/>
              <a:buFont typeface="Wingdings" panose="05000000000000000000" pitchFamily="2" charset="2"/>
              <a:buChar char="§"/>
            </a:pPr>
            <a:r>
              <a:rPr lang="en-US" sz="2000" dirty="0">
                <a:solidFill>
                  <a:schemeClr val="tx1"/>
                </a:solidFill>
                <a:latin typeface="Cambria" panose="02040503050406030204" pitchFamily="18" charset="0"/>
              </a:rPr>
              <a:t>Grades and Credits in </a:t>
            </a:r>
            <a:r>
              <a:rPr lang="en-US" sz="2000" dirty="0" err="1">
                <a:solidFill>
                  <a:schemeClr val="tx1"/>
                </a:solidFill>
                <a:latin typeface="Cambria" panose="02040503050406030204" pitchFamily="18" charset="0"/>
              </a:rPr>
              <a:t>eClass</a:t>
            </a:r>
            <a:endParaRPr sz="2000" dirty="0">
              <a:solidFill>
                <a:schemeClr val="tx1"/>
              </a:solidFill>
              <a:latin typeface="Cambria" panose="02040503050406030204" pitchFamily="18" charset="0"/>
            </a:endParaRPr>
          </a:p>
          <a:p>
            <a:pPr marL="0" lvl="0" indent="0" algn="ctr" rtl="0">
              <a:lnSpc>
                <a:spcPct val="90000"/>
              </a:lnSpc>
              <a:spcBef>
                <a:spcPts val="1000"/>
              </a:spcBef>
              <a:spcAft>
                <a:spcPts val="0"/>
              </a:spcAft>
              <a:buClr>
                <a:schemeClr val="dk1"/>
              </a:buClr>
              <a:buSzPts val="2400"/>
              <a:buNone/>
            </a:pPr>
            <a:endParaRPr dirty="0"/>
          </a:p>
          <a:p>
            <a:pPr marL="0" lvl="0" indent="0" algn="ctr" rtl="0">
              <a:lnSpc>
                <a:spcPct val="90000"/>
              </a:lnSpc>
              <a:spcBef>
                <a:spcPts val="1000"/>
              </a:spcBef>
              <a:spcAft>
                <a:spcPts val="0"/>
              </a:spcAft>
              <a:buClr>
                <a:schemeClr val="dk1"/>
              </a:buClr>
              <a:buSzPts val="2400"/>
              <a:buNone/>
            </a:pPr>
            <a:endParaRPr dirty="0"/>
          </a:p>
        </p:txBody>
      </p:sp>
      <p:sp>
        <p:nvSpPr>
          <p:cNvPr id="5" name="Title 1"/>
          <p:cNvSpPr txBox="1">
            <a:spLocks/>
          </p:cNvSpPr>
          <p:nvPr/>
        </p:nvSpPr>
        <p:spPr>
          <a:xfrm>
            <a:off x="2132495" y="710084"/>
            <a:ext cx="7711721" cy="1754441"/>
          </a:xfrm>
          <a:prstGeom prst="rect">
            <a:avLst/>
          </a:prstGeom>
        </p:spPr>
        <p:txBody>
          <a:bodyPr>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marL="484632" algn="ctr">
              <a:defRPr/>
            </a:pPr>
            <a:r>
              <a:rPr lang="en-US" sz="5400" dirty="0" smtClean="0">
                <a:solidFill>
                  <a:srgbClr val="0000CC"/>
                </a:solidFill>
                <a:latin typeface="Berlin Sans FB" panose="020E0602020502020306" pitchFamily="34" charset="0"/>
              </a:rPr>
              <a:t>End of the Year</a:t>
            </a:r>
          </a:p>
          <a:p>
            <a:pPr marL="484632" algn="ctr">
              <a:defRPr/>
            </a:pPr>
            <a:r>
              <a:rPr lang="en-US" sz="5400" dirty="0" smtClean="0">
                <a:solidFill>
                  <a:srgbClr val="0000CC"/>
                </a:solidFill>
                <a:latin typeface="Berlin Sans FB" panose="020E0602020502020306" pitchFamily="34" charset="0"/>
              </a:rPr>
              <a:t>Procedures</a:t>
            </a:r>
            <a:endParaRPr lang="en-US" sz="5400" dirty="0">
              <a:solidFill>
                <a:srgbClr val="0000CC"/>
              </a:solidFill>
              <a:latin typeface="Berlin Sans FB" panose="020E0602020502020306" pitchFamily="34" charset="0"/>
            </a:endParaRPr>
          </a:p>
        </p:txBody>
      </p:sp>
    </p:spTree>
    <p:extLst>
      <p:ext uri="{BB962C8B-B14F-4D97-AF65-F5344CB8AC3E}">
        <p14:creationId xmlns:p14="http://schemas.microsoft.com/office/powerpoint/2010/main" val="23324186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63802" y="1043502"/>
            <a:ext cx="9596846" cy="1200329"/>
          </a:xfrm>
          <a:prstGeom prst="rect">
            <a:avLst/>
          </a:prstGeom>
          <a:noFill/>
        </p:spPr>
        <p:txBody>
          <a:bodyPr wrap="square" rtlCol="0">
            <a:spAutoFit/>
          </a:bodyPr>
          <a:lstStyle/>
          <a:p>
            <a:pPr algn="ctr"/>
            <a:r>
              <a:rPr lang="en-US" sz="7200" b="1" dirty="0" smtClean="0">
                <a:solidFill>
                  <a:srgbClr val="0000CC"/>
                </a:solidFill>
                <a:latin typeface="Berlin Sans FB Demi" panose="020E0802020502020306" pitchFamily="34" charset="0"/>
                <a:ea typeface="Cambria" panose="02040503050406030204" pitchFamily="18" charset="0"/>
              </a:rPr>
              <a:t>WORKSHOP #2</a:t>
            </a:r>
            <a:endParaRPr lang="en-US" sz="7200" b="1" dirty="0">
              <a:solidFill>
                <a:srgbClr val="0000CC"/>
              </a:solidFill>
              <a:latin typeface="Berlin Sans FB Demi" panose="020E0802020502020306" pitchFamily="34" charset="0"/>
              <a:ea typeface="Cambria" panose="02040503050406030204" pitchFamily="18" charset="0"/>
            </a:endParaRPr>
          </a:p>
        </p:txBody>
      </p:sp>
      <p:sp>
        <p:nvSpPr>
          <p:cNvPr id="5" name="TextBox 4"/>
          <p:cNvSpPr txBox="1"/>
          <p:nvPr/>
        </p:nvSpPr>
        <p:spPr>
          <a:xfrm>
            <a:off x="1567711" y="2512749"/>
            <a:ext cx="9892937" cy="2246769"/>
          </a:xfrm>
          <a:prstGeom prst="rect">
            <a:avLst/>
          </a:prstGeom>
          <a:noFill/>
        </p:spPr>
        <p:txBody>
          <a:bodyPr wrap="square" rtlCol="0">
            <a:spAutoFit/>
          </a:bodyPr>
          <a:lstStyle/>
          <a:p>
            <a:pPr algn="ctr"/>
            <a:r>
              <a:rPr lang="en-US" sz="4000" b="1" dirty="0">
                <a:solidFill>
                  <a:srgbClr val="0099FF"/>
                </a:solidFill>
                <a:latin typeface="Cambria" panose="02040503050406030204" pitchFamily="18" charset="0"/>
                <a:ea typeface="Cambria" panose="02040503050406030204" pitchFamily="18" charset="0"/>
              </a:rPr>
              <a:t>“Competencies</a:t>
            </a:r>
            <a:r>
              <a:rPr lang="en-US" sz="4000" b="1" dirty="0" smtClean="0">
                <a:solidFill>
                  <a:srgbClr val="0099FF"/>
                </a:solidFill>
                <a:latin typeface="Cambria" panose="02040503050406030204" pitchFamily="18" charset="0"/>
                <a:ea typeface="Cambria" panose="02040503050406030204" pitchFamily="18" charset="0"/>
              </a:rPr>
              <a:t>”</a:t>
            </a:r>
          </a:p>
          <a:p>
            <a:pPr algn="ctr"/>
            <a:r>
              <a:rPr lang="en-US" sz="4000" b="1" dirty="0" smtClean="0">
                <a:solidFill>
                  <a:srgbClr val="0099FF"/>
                </a:solidFill>
                <a:latin typeface="Cambria" panose="02040503050406030204" pitchFamily="18" charset="0"/>
                <a:ea typeface="Cambria" panose="02040503050406030204" pitchFamily="18" charset="0"/>
              </a:rPr>
              <a:t>&amp; </a:t>
            </a:r>
          </a:p>
          <a:p>
            <a:pPr algn="ctr"/>
            <a:r>
              <a:rPr lang="en-US" sz="4000" b="1" dirty="0" smtClean="0">
                <a:solidFill>
                  <a:srgbClr val="0099FF"/>
                </a:solidFill>
                <a:latin typeface="Cambria" panose="02040503050406030204" pitchFamily="18" charset="0"/>
                <a:ea typeface="Cambria" panose="02040503050406030204" pitchFamily="18" charset="0"/>
              </a:rPr>
              <a:t>Department Meetings</a:t>
            </a:r>
            <a:endParaRPr lang="en-US" sz="4000" b="1" dirty="0">
              <a:solidFill>
                <a:srgbClr val="0099FF"/>
              </a:solidFill>
              <a:latin typeface="Cambria" panose="02040503050406030204" pitchFamily="18" charset="0"/>
              <a:ea typeface="Cambria" panose="02040503050406030204" pitchFamily="18" charset="0"/>
            </a:endParaRPr>
          </a:p>
          <a:p>
            <a:endParaRPr lang="en-US" sz="2000" dirty="0" smtClean="0">
              <a:latin typeface="Cambria" panose="02040503050406030204" pitchFamily="18" charset="0"/>
            </a:endParaRPr>
          </a:p>
        </p:txBody>
      </p:sp>
    </p:spTree>
    <p:extLst>
      <p:ext uri="{BB962C8B-B14F-4D97-AF65-F5344CB8AC3E}">
        <p14:creationId xmlns:p14="http://schemas.microsoft.com/office/powerpoint/2010/main" val="11311433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2230877" y="2033840"/>
            <a:ext cx="8066654" cy="1232449"/>
          </a:xfrm>
          <a:prstGeom prst="rect">
            <a:avLst/>
          </a:prstGeom>
        </p:spPr>
        <p:txBody>
          <a:bodyPr>
            <a:normAutofit fontScale="975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lvl="4" algn="r" defTabSz="342900">
              <a:spcBef>
                <a:spcPct val="0"/>
              </a:spcBef>
            </a:pPr>
            <a:r>
              <a:rPr lang="en-US" kern="0" dirty="0">
                <a:solidFill>
                  <a:schemeClr val="tx1"/>
                </a:solidFill>
                <a:latin typeface="Cambria" panose="02040503050406030204" pitchFamily="18" charset="0"/>
                <a:ea typeface="Cambria" panose="02040503050406030204" pitchFamily="18" charset="0"/>
              </a:rPr>
              <a:t/>
            </a:r>
            <a:br>
              <a:rPr lang="en-US" kern="0" dirty="0">
                <a:solidFill>
                  <a:schemeClr val="tx1"/>
                </a:solidFill>
                <a:latin typeface="Cambria" panose="02040503050406030204" pitchFamily="18" charset="0"/>
                <a:ea typeface="Cambria" panose="02040503050406030204" pitchFamily="18" charset="0"/>
              </a:rPr>
            </a:br>
            <a:endParaRPr lang="en-US" kern="0" dirty="0">
              <a:solidFill>
                <a:schemeClr val="tx1"/>
              </a:solidFill>
              <a:latin typeface="Cambria" panose="02040503050406030204" pitchFamily="18" charset="0"/>
              <a:ea typeface="Cambria" panose="02040503050406030204" pitchFamily="18" charset="0"/>
            </a:endParaRPr>
          </a:p>
        </p:txBody>
      </p:sp>
      <p:sp>
        <p:nvSpPr>
          <p:cNvPr id="5" name="Content Placeholder 4"/>
          <p:cNvSpPr>
            <a:spLocks noGrp="1"/>
          </p:cNvSpPr>
          <p:nvPr>
            <p:ph idx="1"/>
          </p:nvPr>
        </p:nvSpPr>
        <p:spPr>
          <a:xfrm>
            <a:off x="1580884" y="2033840"/>
            <a:ext cx="9744327" cy="1998229"/>
          </a:xfrm>
        </p:spPr>
        <p:txBody>
          <a:bodyPr>
            <a:normAutofit/>
          </a:bodyPr>
          <a:lstStyle/>
          <a:p>
            <a:pPr marL="1273302" lvl="1" indent="-742950">
              <a:buFont typeface="+mj-lt"/>
              <a:buAutoNum type="arabicPeriod"/>
            </a:pPr>
            <a:r>
              <a:rPr lang="en-US" sz="2400" i="0" dirty="0" smtClean="0">
                <a:latin typeface="Cambria" panose="02040503050406030204" pitchFamily="18" charset="0"/>
              </a:rPr>
              <a:t>Review Competencies – </a:t>
            </a:r>
            <a:r>
              <a:rPr lang="en-US" sz="2400" b="1" i="0" dirty="0" smtClean="0">
                <a:solidFill>
                  <a:srgbClr val="0099FF"/>
                </a:solidFill>
                <a:latin typeface="Cambria" panose="02040503050406030204" pitchFamily="18" charset="0"/>
              </a:rPr>
              <a:t>Blue hand out</a:t>
            </a:r>
          </a:p>
          <a:p>
            <a:pPr marL="1273302" lvl="1" indent="-742950">
              <a:buFont typeface="+mj-lt"/>
              <a:buAutoNum type="arabicPeriod"/>
            </a:pPr>
            <a:r>
              <a:rPr lang="en-US" sz="2400" i="0" dirty="0" smtClean="0">
                <a:solidFill>
                  <a:schemeClr val="tx1"/>
                </a:solidFill>
                <a:latin typeface="Cambria" panose="02040503050406030204" pitchFamily="18" charset="0"/>
              </a:rPr>
              <a:t>Upload CANVA onto Schoology.com</a:t>
            </a:r>
          </a:p>
          <a:p>
            <a:pPr marL="1273302" lvl="1" indent="-742950">
              <a:buFont typeface="+mj-lt"/>
              <a:buAutoNum type="arabicPeriod"/>
            </a:pPr>
            <a:r>
              <a:rPr lang="en-US" sz="2400" i="0" dirty="0" smtClean="0">
                <a:solidFill>
                  <a:schemeClr val="tx1"/>
                </a:solidFill>
                <a:latin typeface="Cambria" panose="02040503050406030204" pitchFamily="18" charset="0"/>
              </a:rPr>
              <a:t>Other PLC items – Department Collaboration</a:t>
            </a:r>
          </a:p>
        </p:txBody>
      </p:sp>
      <p:sp>
        <p:nvSpPr>
          <p:cNvPr id="6" name="TextBox 5"/>
          <p:cNvSpPr txBox="1"/>
          <p:nvPr/>
        </p:nvSpPr>
        <p:spPr>
          <a:xfrm>
            <a:off x="2924831" y="415892"/>
            <a:ext cx="7056435" cy="1200329"/>
          </a:xfrm>
          <a:prstGeom prst="rect">
            <a:avLst/>
          </a:prstGeom>
          <a:noFill/>
        </p:spPr>
        <p:txBody>
          <a:bodyPr wrap="square" rtlCol="0">
            <a:spAutoFit/>
          </a:bodyPr>
          <a:lstStyle/>
          <a:p>
            <a:pPr algn="ctr"/>
            <a:r>
              <a:rPr lang="en-US" sz="4400" b="1" dirty="0" smtClean="0">
                <a:solidFill>
                  <a:srgbClr val="0000CC"/>
                </a:solidFill>
                <a:latin typeface="Cambria" panose="02040503050406030204" pitchFamily="18" charset="0"/>
                <a:ea typeface="Cambria" panose="02040503050406030204" pitchFamily="18" charset="0"/>
              </a:rPr>
              <a:t>Final Task</a:t>
            </a:r>
            <a:endParaRPr lang="en-US" sz="4400" b="1" dirty="0">
              <a:solidFill>
                <a:srgbClr val="0000CC"/>
              </a:solidFill>
              <a:latin typeface="Cambria" panose="02040503050406030204" pitchFamily="18" charset="0"/>
              <a:ea typeface="Cambria" panose="02040503050406030204" pitchFamily="18" charset="0"/>
            </a:endParaRPr>
          </a:p>
          <a:p>
            <a:pPr algn="ctr"/>
            <a:r>
              <a:rPr lang="en-US" sz="2800" b="1" dirty="0" smtClean="0">
                <a:solidFill>
                  <a:srgbClr val="0099FF"/>
                </a:solidFill>
                <a:latin typeface="Cambria" panose="02040503050406030204" pitchFamily="18" charset="0"/>
                <a:ea typeface="Cambria" panose="02040503050406030204" pitchFamily="18" charset="0"/>
              </a:rPr>
              <a:t>“Competencies”</a:t>
            </a:r>
            <a:endParaRPr lang="en-US" sz="2800" b="1" dirty="0">
              <a:solidFill>
                <a:srgbClr val="0099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27159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828069837"/>
              </p:ext>
            </p:extLst>
          </p:nvPr>
        </p:nvGraphicFramePr>
        <p:xfrm>
          <a:off x="4004310" y="307793"/>
          <a:ext cx="4476714" cy="6223635"/>
        </p:xfrm>
        <a:graphic>
          <a:graphicData uri="http://schemas.openxmlformats.org/presentationml/2006/ole">
            <mc:AlternateContent xmlns:mc="http://schemas.openxmlformats.org/markup-compatibility/2006">
              <mc:Choice xmlns:v="urn:schemas-microsoft-com:vml" Requires="v">
                <p:oleObj spid="_x0000_s2068" name="Document" r:id="rId3" imgW="6505831" imgH="9046014" progId="Word.Document.12">
                  <p:embed/>
                </p:oleObj>
              </mc:Choice>
              <mc:Fallback>
                <p:oleObj name="Document" r:id="rId3" imgW="6505831" imgH="9046014" progId="Word.Document.12">
                  <p:embed/>
                  <p:pic>
                    <p:nvPicPr>
                      <p:cNvPr id="0" name=""/>
                      <p:cNvPicPr/>
                      <p:nvPr/>
                    </p:nvPicPr>
                    <p:blipFill>
                      <a:blip r:embed="rId4"/>
                      <a:stretch>
                        <a:fillRect/>
                      </a:stretch>
                    </p:blipFill>
                    <p:spPr>
                      <a:xfrm>
                        <a:off x="4004310" y="307793"/>
                        <a:ext cx="4476714" cy="6223635"/>
                      </a:xfrm>
                      <a:prstGeom prst="rect">
                        <a:avLst/>
                      </a:prstGeom>
                    </p:spPr>
                  </p:pic>
                </p:oleObj>
              </mc:Fallback>
            </mc:AlternateContent>
          </a:graphicData>
        </a:graphic>
      </p:graphicFrame>
    </p:spTree>
    <p:extLst>
      <p:ext uri="{BB962C8B-B14F-4D97-AF65-F5344CB8AC3E}">
        <p14:creationId xmlns:p14="http://schemas.microsoft.com/office/powerpoint/2010/main" val="273918786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2230877" y="2033840"/>
            <a:ext cx="8066654" cy="1232449"/>
          </a:xfrm>
          <a:prstGeom prst="rect">
            <a:avLst/>
          </a:prstGeom>
        </p:spPr>
        <p:txBody>
          <a:bodyPr>
            <a:normAutofit fontScale="975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lvl="4" algn="r" defTabSz="342900">
              <a:spcBef>
                <a:spcPct val="0"/>
              </a:spcBef>
            </a:pPr>
            <a:r>
              <a:rPr lang="en-US" kern="0" dirty="0">
                <a:solidFill>
                  <a:schemeClr val="tx1"/>
                </a:solidFill>
                <a:latin typeface="Cambria" panose="02040503050406030204" pitchFamily="18" charset="0"/>
                <a:ea typeface="Cambria" panose="02040503050406030204" pitchFamily="18" charset="0"/>
              </a:rPr>
              <a:t/>
            </a:r>
            <a:br>
              <a:rPr lang="en-US" kern="0" dirty="0">
                <a:solidFill>
                  <a:schemeClr val="tx1"/>
                </a:solidFill>
                <a:latin typeface="Cambria" panose="02040503050406030204" pitchFamily="18" charset="0"/>
                <a:ea typeface="Cambria" panose="02040503050406030204" pitchFamily="18" charset="0"/>
              </a:rPr>
            </a:br>
            <a:endParaRPr lang="en-US" kern="0" dirty="0">
              <a:solidFill>
                <a:schemeClr val="tx1"/>
              </a:solidFill>
              <a:latin typeface="Cambria" panose="02040503050406030204" pitchFamily="18" charset="0"/>
              <a:ea typeface="Cambria" panose="02040503050406030204" pitchFamily="18" charset="0"/>
            </a:endParaRPr>
          </a:p>
        </p:txBody>
      </p:sp>
      <p:sp>
        <p:nvSpPr>
          <p:cNvPr id="5" name="Content Placeholder 4"/>
          <p:cNvSpPr>
            <a:spLocks noGrp="1"/>
          </p:cNvSpPr>
          <p:nvPr>
            <p:ph idx="1"/>
          </p:nvPr>
        </p:nvSpPr>
        <p:spPr>
          <a:xfrm>
            <a:off x="1816015" y="2495394"/>
            <a:ext cx="9744327" cy="1301543"/>
          </a:xfrm>
        </p:spPr>
        <p:txBody>
          <a:bodyPr>
            <a:normAutofit/>
          </a:bodyPr>
          <a:lstStyle/>
          <a:p>
            <a:pPr marL="1273302" lvl="1" indent="-742950">
              <a:buFont typeface="+mj-lt"/>
              <a:buAutoNum type="arabicPeriod"/>
            </a:pPr>
            <a:r>
              <a:rPr lang="en-US" sz="2400" i="0" dirty="0" smtClean="0">
                <a:solidFill>
                  <a:schemeClr val="tx1"/>
                </a:solidFill>
                <a:latin typeface="Cambria" panose="02040503050406030204" pitchFamily="18" charset="0"/>
              </a:rPr>
              <a:t>Upload Course Outline onto Schoology.com</a:t>
            </a:r>
          </a:p>
          <a:p>
            <a:pPr marL="1273302" lvl="1" indent="-742950">
              <a:buFont typeface="+mj-lt"/>
              <a:buAutoNum type="arabicPeriod"/>
            </a:pPr>
            <a:r>
              <a:rPr lang="en-US" sz="2400" i="0" dirty="0" smtClean="0">
                <a:solidFill>
                  <a:schemeClr val="tx1"/>
                </a:solidFill>
                <a:latin typeface="Cambria" panose="02040503050406030204" pitchFamily="18" charset="0"/>
              </a:rPr>
              <a:t>Upload CANVA onto Schoology.com</a:t>
            </a:r>
          </a:p>
        </p:txBody>
      </p:sp>
      <p:sp>
        <p:nvSpPr>
          <p:cNvPr id="6" name="TextBox 5"/>
          <p:cNvSpPr txBox="1"/>
          <p:nvPr/>
        </p:nvSpPr>
        <p:spPr>
          <a:xfrm>
            <a:off x="2406316" y="433402"/>
            <a:ext cx="7891215" cy="1600438"/>
          </a:xfrm>
          <a:prstGeom prst="rect">
            <a:avLst/>
          </a:prstGeom>
          <a:noFill/>
        </p:spPr>
        <p:txBody>
          <a:bodyPr wrap="square" rtlCol="0">
            <a:spAutoFit/>
          </a:bodyPr>
          <a:lstStyle/>
          <a:p>
            <a:pPr algn="ctr"/>
            <a:r>
              <a:rPr lang="en-US" sz="5400" b="1" dirty="0" smtClean="0">
                <a:solidFill>
                  <a:srgbClr val="0000CC"/>
                </a:solidFill>
                <a:latin typeface="Berlin Sans FB Demi" panose="020E0802020502020306" pitchFamily="34" charset="0"/>
                <a:ea typeface="Cambria" panose="02040503050406030204" pitchFamily="18" charset="0"/>
              </a:rPr>
              <a:t>Before Leaving Today…</a:t>
            </a:r>
            <a:endParaRPr lang="en-US" sz="5400" b="1" dirty="0">
              <a:solidFill>
                <a:srgbClr val="0000CC"/>
              </a:solidFill>
              <a:latin typeface="Berlin Sans FB Demi" panose="020E0802020502020306" pitchFamily="34" charset="0"/>
              <a:ea typeface="Cambria" panose="02040503050406030204" pitchFamily="18" charset="0"/>
            </a:endParaRPr>
          </a:p>
          <a:p>
            <a:pPr algn="ctr"/>
            <a:r>
              <a:rPr lang="en-US" sz="4400" b="1" i="1" dirty="0" smtClean="0">
                <a:solidFill>
                  <a:srgbClr val="0000CC"/>
                </a:solidFill>
                <a:latin typeface="Cambria" panose="02040503050406030204" pitchFamily="18" charset="0"/>
                <a:ea typeface="Cambria" panose="02040503050406030204" pitchFamily="18" charset="0"/>
              </a:rPr>
              <a:t>Did you?</a:t>
            </a:r>
            <a:endParaRPr lang="en-US" sz="4400" b="1" i="1" dirty="0">
              <a:solidFill>
                <a:srgbClr val="0000CC"/>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161619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09283"/>
            <a:ext cx="9601200" cy="927846"/>
          </a:xfrm>
        </p:spPr>
        <p:txBody>
          <a:bodyPr>
            <a:normAutofit/>
          </a:bodyPr>
          <a:lstStyle/>
          <a:p>
            <a:r>
              <a:rPr lang="en-US" sz="5400" cap="all" dirty="0">
                <a:ln w="3175" cmpd="sng">
                  <a:noFill/>
                </a:ln>
                <a:solidFill>
                  <a:srgbClr val="0000CC"/>
                </a:solidFill>
                <a:latin typeface="Berlin Sans FB Demi" panose="020E0802020502020306" pitchFamily="34" charset="0"/>
                <a:ea typeface="Cambria" panose="02040503050406030204" pitchFamily="18" charset="0"/>
              </a:rPr>
              <a:t>CTE Incentive Grant</a:t>
            </a:r>
          </a:p>
        </p:txBody>
      </p:sp>
      <p:sp>
        <p:nvSpPr>
          <p:cNvPr id="3" name="Content Placeholder 2"/>
          <p:cNvSpPr>
            <a:spLocks noGrp="1"/>
          </p:cNvSpPr>
          <p:nvPr>
            <p:ph idx="1"/>
          </p:nvPr>
        </p:nvSpPr>
        <p:spPr>
          <a:xfrm>
            <a:off x="1371600" y="1530417"/>
            <a:ext cx="9941859" cy="5175183"/>
          </a:xfrm>
        </p:spPr>
        <p:txBody>
          <a:bodyPr>
            <a:normAutofit/>
          </a:bodyPr>
          <a:lstStyle/>
          <a:p>
            <a:r>
              <a:rPr lang="en-US" sz="2800" dirty="0">
                <a:latin typeface="Cambria" panose="02040503050406030204" pitchFamily="18" charset="0"/>
                <a:ea typeface="Cambria" panose="02040503050406030204" pitchFamily="18" charset="0"/>
              </a:rPr>
              <a:t>Growth and Achievements 2015-2018 (hand out)</a:t>
            </a:r>
          </a:p>
          <a:p>
            <a:r>
              <a:rPr lang="en-US" sz="2800" dirty="0" smtClean="0">
                <a:latin typeface="Cambria" panose="02040503050406030204" pitchFamily="18" charset="0"/>
                <a:ea typeface="Cambria" panose="02040503050406030204" pitchFamily="18" charset="0"/>
              </a:rPr>
              <a:t>Ongoing Funding / Competitive Grant</a:t>
            </a:r>
          </a:p>
          <a:p>
            <a:r>
              <a:rPr lang="en-US" sz="2800" dirty="0" smtClean="0">
                <a:latin typeface="Cambria" panose="02040503050406030204" pitchFamily="18" charset="0"/>
                <a:ea typeface="Cambria" panose="02040503050406030204" pitchFamily="18" charset="0"/>
              </a:rPr>
              <a:t>CAROCP is legislating for $300M </a:t>
            </a:r>
          </a:p>
          <a:p>
            <a:r>
              <a:rPr lang="en-US" sz="2800" dirty="0" smtClean="0">
                <a:latin typeface="Cambria" panose="02040503050406030204" pitchFamily="18" charset="0"/>
                <a:ea typeface="Cambria" panose="02040503050406030204" pitchFamily="18" charset="0"/>
              </a:rPr>
              <a:t>Positive </a:t>
            </a:r>
            <a:r>
              <a:rPr lang="en-US" sz="2800" dirty="0">
                <a:latin typeface="Cambria" panose="02040503050406030204" pitchFamily="18" charset="0"/>
                <a:ea typeface="Cambria" panose="02040503050406030204" pitchFamily="18" charset="0"/>
              </a:rPr>
              <a:t>Considerations to applicants that are Joint Power Agreements (JPA</a:t>
            </a:r>
            <a:r>
              <a:rPr lang="en-US" sz="2800" dirty="0" smtClean="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36509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16859"/>
            <a:ext cx="9601200" cy="623047"/>
          </a:xfrm>
        </p:spPr>
        <p:txBody>
          <a:bodyPr>
            <a:noAutofit/>
          </a:bodyPr>
          <a:lstStyle/>
          <a:p>
            <a:r>
              <a:rPr lang="en-US" sz="5400" cap="all" dirty="0">
                <a:ln w="3175" cmpd="sng">
                  <a:noFill/>
                </a:ln>
                <a:solidFill>
                  <a:srgbClr val="0000CC"/>
                </a:solidFill>
                <a:latin typeface="Berlin Sans FB Demi" panose="020E0802020502020306" pitchFamily="34" charset="0"/>
                <a:ea typeface="Cambria" panose="02040503050406030204" pitchFamily="18" charset="0"/>
              </a:rPr>
              <a:t>CTE Incentive Grant</a:t>
            </a:r>
            <a:endParaRPr lang="en-US" sz="5400" dirty="0"/>
          </a:p>
        </p:txBody>
      </p:sp>
      <p:sp>
        <p:nvSpPr>
          <p:cNvPr id="3" name="Content Placeholder 2"/>
          <p:cNvSpPr>
            <a:spLocks noGrp="1"/>
          </p:cNvSpPr>
          <p:nvPr>
            <p:ph idx="1"/>
          </p:nvPr>
        </p:nvSpPr>
        <p:spPr>
          <a:xfrm>
            <a:off x="1371600" y="1524000"/>
            <a:ext cx="7805651" cy="4343400"/>
          </a:xfrm>
        </p:spPr>
        <p:txBody>
          <a:bodyPr>
            <a:normAutofit/>
          </a:bodyPr>
          <a:lstStyle/>
          <a:p>
            <a:r>
              <a:rPr lang="en-US" sz="2800" dirty="0">
                <a:latin typeface="Cambria" panose="02040503050406030204" pitchFamily="18" charset="0"/>
                <a:ea typeface="Cambria" panose="02040503050406030204" pitchFamily="18" charset="0"/>
              </a:rPr>
              <a:t>Based on Labor Market Indicator</a:t>
            </a:r>
          </a:p>
          <a:p>
            <a:r>
              <a:rPr lang="en-US" sz="2800" dirty="0">
                <a:latin typeface="Cambria" panose="02040503050406030204" pitchFamily="18" charset="0"/>
                <a:ea typeface="Cambria" panose="02040503050406030204" pitchFamily="18" charset="0"/>
              </a:rPr>
              <a:t>Based on the High Quality CTE Indicators (Per Pathway)</a:t>
            </a:r>
          </a:p>
          <a:p>
            <a:pPr lvl="1"/>
            <a:r>
              <a:rPr lang="en-US" sz="2800" dirty="0">
                <a:latin typeface="Cambria" panose="02040503050406030204" pitchFamily="18" charset="0"/>
                <a:ea typeface="Cambria" panose="02040503050406030204" pitchFamily="18" charset="0"/>
              </a:rPr>
              <a:t>Complete pathways (Concentrators/Capstones)</a:t>
            </a:r>
          </a:p>
          <a:p>
            <a:pPr lvl="1"/>
            <a:r>
              <a:rPr lang="en-US" sz="2800" dirty="0">
                <a:latin typeface="Cambria" panose="02040503050406030204" pitchFamily="18" charset="0"/>
                <a:ea typeface="Cambria" panose="02040503050406030204" pitchFamily="18" charset="0"/>
              </a:rPr>
              <a:t>Work Based Learning </a:t>
            </a:r>
          </a:p>
          <a:p>
            <a:pPr lvl="1"/>
            <a:r>
              <a:rPr lang="en-US" sz="2800" dirty="0">
                <a:latin typeface="Cambria" panose="02040503050406030204" pitchFamily="18" charset="0"/>
                <a:ea typeface="Cambria" panose="02040503050406030204" pitchFamily="18" charset="0"/>
              </a:rPr>
              <a:t>Strong Advisory/Business Partnership</a:t>
            </a:r>
          </a:p>
          <a:p>
            <a:pPr lvl="1"/>
            <a:r>
              <a:rPr lang="en-US" sz="2800" dirty="0">
                <a:latin typeface="Cambria" panose="02040503050406030204" pitchFamily="18" charset="0"/>
                <a:ea typeface="Cambria" panose="02040503050406030204" pitchFamily="18" charset="0"/>
              </a:rPr>
              <a:t>Dual </a:t>
            </a:r>
            <a:r>
              <a:rPr lang="en-US" sz="2800" dirty="0" smtClean="0">
                <a:latin typeface="Cambria" panose="02040503050406030204" pitchFamily="18" charset="0"/>
                <a:ea typeface="Cambria" panose="02040503050406030204" pitchFamily="18" charset="0"/>
              </a:rPr>
              <a:t>Enrollment</a:t>
            </a:r>
            <a:endParaRPr lang="en-US" sz="2800"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77191" y="2319249"/>
            <a:ext cx="2547020" cy="3183775"/>
          </a:xfrm>
          <a:prstGeom prst="rect">
            <a:avLst/>
          </a:prstGeom>
        </p:spPr>
      </p:pic>
    </p:spTree>
    <p:extLst>
      <p:ext uri="{BB962C8B-B14F-4D97-AF65-F5344CB8AC3E}">
        <p14:creationId xmlns:p14="http://schemas.microsoft.com/office/powerpoint/2010/main" val="2260402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613" y="273423"/>
            <a:ext cx="10632140" cy="844617"/>
          </a:xfrm>
        </p:spPr>
        <p:txBody>
          <a:bodyPr>
            <a:normAutofit fontScale="90000"/>
          </a:bodyPr>
          <a:lstStyle/>
          <a:p>
            <a:r>
              <a:rPr lang="en-US" sz="5400" cap="all" dirty="0">
                <a:ln w="3175" cmpd="sng">
                  <a:noFill/>
                </a:ln>
                <a:solidFill>
                  <a:srgbClr val="0000CC"/>
                </a:solidFill>
                <a:latin typeface="Berlin Sans FB Demi" panose="020E0802020502020306" pitchFamily="34" charset="0"/>
                <a:ea typeface="Cambria" panose="02040503050406030204" pitchFamily="18" charset="0"/>
              </a:rPr>
              <a:t>CTE Incentive </a:t>
            </a:r>
            <a:r>
              <a:rPr lang="en-US" sz="5400" cap="all" dirty="0" smtClean="0">
                <a:ln w="3175" cmpd="sng">
                  <a:noFill/>
                </a:ln>
                <a:solidFill>
                  <a:srgbClr val="0000CC"/>
                </a:solidFill>
                <a:latin typeface="Berlin Sans FB Demi" panose="020E0802020502020306" pitchFamily="34" charset="0"/>
                <a:ea typeface="Cambria" panose="02040503050406030204" pitchFamily="18" charset="0"/>
              </a:rPr>
              <a:t>Grant OUTCOMES:</a:t>
            </a:r>
            <a:endParaRPr lang="en-US" sz="5400" cap="all" dirty="0">
              <a:ln w="3175" cmpd="sng">
                <a:noFill/>
              </a:ln>
              <a:solidFill>
                <a:srgbClr val="0000CC"/>
              </a:solidFill>
              <a:latin typeface="Berlin Sans FB Demi" panose="020E0802020502020306" pitchFamily="34" charset="0"/>
              <a:ea typeface="Cambria" panose="02040503050406030204" pitchFamily="18" charset="0"/>
            </a:endParaRPr>
          </a:p>
        </p:txBody>
      </p:sp>
      <p:sp>
        <p:nvSpPr>
          <p:cNvPr id="3" name="Content Placeholder 2"/>
          <p:cNvSpPr>
            <a:spLocks noGrp="1"/>
          </p:cNvSpPr>
          <p:nvPr>
            <p:ph idx="1"/>
          </p:nvPr>
        </p:nvSpPr>
        <p:spPr>
          <a:xfrm>
            <a:off x="860613" y="974605"/>
            <a:ext cx="7610056" cy="5175183"/>
          </a:xfrm>
        </p:spPr>
        <p:txBody>
          <a:bodyPr>
            <a:normAutofit/>
          </a:bodyPr>
          <a:lstStyle/>
          <a:p>
            <a:r>
              <a:rPr lang="en-US" sz="3600" b="1" dirty="0" smtClean="0">
                <a:latin typeface="Cambria" panose="02040503050406030204" pitchFamily="18" charset="0"/>
                <a:ea typeface="Cambria" panose="02040503050406030204" pitchFamily="18" charset="0"/>
              </a:rPr>
              <a:t>Reporting Requirements:</a:t>
            </a:r>
          </a:p>
          <a:p>
            <a:pPr marL="663575" indent="-368300">
              <a:lnSpc>
                <a:spcPct val="100000"/>
              </a:lnSpc>
              <a:spcBef>
                <a:spcPts val="400"/>
              </a:spcBef>
              <a:buAutoNum type="arabicPeriod"/>
              <a:tabLst>
                <a:tab pos="860425" algn="l"/>
              </a:tabLst>
            </a:pPr>
            <a:r>
              <a:rPr lang="en-US" sz="2800" spc="-5" dirty="0">
                <a:latin typeface="Cambria" panose="02040503050406030204" pitchFamily="18" charset="0"/>
                <a:ea typeface="Cambria" panose="02040503050406030204" pitchFamily="18" charset="0"/>
                <a:cs typeface="Lucida Sans Unicode"/>
              </a:rPr>
              <a:t>The </a:t>
            </a:r>
            <a:r>
              <a:rPr lang="en-US" sz="2800" dirty="0">
                <a:latin typeface="Cambria" panose="02040503050406030204" pitchFamily="18" charset="0"/>
                <a:ea typeface="Cambria" panose="02040503050406030204" pitchFamily="18" charset="0"/>
                <a:cs typeface="Lucida Sans Unicode"/>
              </a:rPr>
              <a:t>high school </a:t>
            </a:r>
            <a:r>
              <a:rPr lang="en-US" sz="2800" spc="-5" dirty="0">
                <a:latin typeface="Cambria" panose="02040503050406030204" pitchFamily="18" charset="0"/>
                <a:ea typeface="Cambria" panose="02040503050406030204" pitchFamily="18" charset="0"/>
                <a:cs typeface="Lucida Sans Unicode"/>
              </a:rPr>
              <a:t>cohort </a:t>
            </a:r>
            <a:r>
              <a:rPr lang="en-US" sz="2800" dirty="0">
                <a:latin typeface="Cambria" panose="02040503050406030204" pitchFamily="18" charset="0"/>
                <a:ea typeface="Cambria" panose="02040503050406030204" pitchFamily="18" charset="0"/>
                <a:cs typeface="Lucida Sans Unicode"/>
              </a:rPr>
              <a:t>graduation</a:t>
            </a:r>
            <a:r>
              <a:rPr lang="en-US" sz="2800" spc="-114" dirty="0">
                <a:latin typeface="Cambria" panose="02040503050406030204" pitchFamily="18" charset="0"/>
                <a:ea typeface="Cambria" panose="02040503050406030204" pitchFamily="18" charset="0"/>
                <a:cs typeface="Lucida Sans Unicode"/>
              </a:rPr>
              <a:t> </a:t>
            </a:r>
            <a:r>
              <a:rPr lang="en-US" sz="2800" spc="-5" dirty="0">
                <a:latin typeface="Cambria" panose="02040503050406030204" pitchFamily="18" charset="0"/>
                <a:ea typeface="Cambria" panose="02040503050406030204" pitchFamily="18" charset="0"/>
                <a:cs typeface="Lucida Sans Unicode"/>
              </a:rPr>
              <a:t>rate</a:t>
            </a:r>
            <a:endParaRPr lang="en-US" sz="2800" dirty="0">
              <a:latin typeface="Cambria" panose="02040503050406030204" pitchFamily="18" charset="0"/>
              <a:ea typeface="Cambria" panose="02040503050406030204" pitchFamily="18" charset="0"/>
              <a:cs typeface="Lucida Sans Unicode"/>
            </a:endParaRPr>
          </a:p>
          <a:p>
            <a:pPr marL="663575" indent="-368300">
              <a:lnSpc>
                <a:spcPct val="100000"/>
              </a:lnSpc>
              <a:spcBef>
                <a:spcPts val="305"/>
              </a:spcBef>
              <a:buAutoNum type="arabicPeriod"/>
              <a:tabLst>
                <a:tab pos="860425" algn="l"/>
              </a:tabLst>
            </a:pPr>
            <a:r>
              <a:rPr lang="en-US" sz="2800" spc="-5" dirty="0">
                <a:latin typeface="Cambria" panose="02040503050406030204" pitchFamily="18" charset="0"/>
                <a:ea typeface="Cambria" panose="02040503050406030204" pitchFamily="18" charset="0"/>
                <a:cs typeface="Lucida Sans Unicode"/>
              </a:rPr>
              <a:t>The number of pupils completing </a:t>
            </a:r>
            <a:r>
              <a:rPr lang="en-US" sz="2800" dirty="0">
                <a:latin typeface="Cambria" panose="02040503050406030204" pitchFamily="18" charset="0"/>
                <a:ea typeface="Cambria" panose="02040503050406030204" pitchFamily="18" charset="0"/>
                <a:cs typeface="Lucida Sans Unicode"/>
              </a:rPr>
              <a:t>CTE</a:t>
            </a:r>
            <a:r>
              <a:rPr lang="en-US" sz="2800" spc="-20" dirty="0">
                <a:latin typeface="Cambria" panose="02040503050406030204" pitchFamily="18" charset="0"/>
                <a:ea typeface="Cambria" panose="02040503050406030204" pitchFamily="18" charset="0"/>
                <a:cs typeface="Lucida Sans Unicode"/>
              </a:rPr>
              <a:t> </a:t>
            </a:r>
            <a:r>
              <a:rPr lang="en-US" sz="2800" spc="-5" dirty="0" smtClean="0">
                <a:latin typeface="Cambria" panose="02040503050406030204" pitchFamily="18" charset="0"/>
                <a:ea typeface="Cambria" panose="02040503050406030204" pitchFamily="18" charset="0"/>
                <a:cs typeface="Lucida Sans Unicode"/>
              </a:rPr>
              <a:t>coursework</a:t>
            </a:r>
          </a:p>
          <a:p>
            <a:pPr marL="663575" indent="-368300">
              <a:lnSpc>
                <a:spcPct val="100000"/>
              </a:lnSpc>
              <a:spcBef>
                <a:spcPts val="305"/>
              </a:spcBef>
              <a:buAutoNum type="arabicPeriod"/>
              <a:tabLst>
                <a:tab pos="860425" algn="l"/>
              </a:tabLst>
            </a:pPr>
            <a:r>
              <a:rPr lang="en-US" sz="2800" spc="-5" dirty="0" smtClean="0">
                <a:latin typeface="Cambria" panose="02040503050406030204" pitchFamily="18" charset="0"/>
                <a:ea typeface="Cambria" panose="02040503050406030204" pitchFamily="18" charset="0"/>
                <a:cs typeface="Lucida Sans Unicode"/>
              </a:rPr>
              <a:t>Students Meeting the CCI performance </a:t>
            </a:r>
          </a:p>
          <a:p>
            <a:pPr marL="1168527" lvl="1" indent="-342900">
              <a:lnSpc>
                <a:spcPct val="100000"/>
              </a:lnSpc>
              <a:spcBef>
                <a:spcPts val="305"/>
              </a:spcBef>
              <a:tabLst>
                <a:tab pos="860425" algn="l"/>
              </a:tabLst>
            </a:pPr>
            <a:r>
              <a:rPr lang="en-US" sz="2800" spc="-5" dirty="0" smtClean="0">
                <a:latin typeface="Cambria" panose="02040503050406030204" pitchFamily="18" charset="0"/>
                <a:ea typeface="Cambria" panose="02040503050406030204" pitchFamily="18" charset="0"/>
                <a:cs typeface="Lucida Sans Unicode"/>
              </a:rPr>
              <a:t>Prepared/Approaching prepared</a:t>
            </a:r>
          </a:p>
          <a:p>
            <a:pPr marL="752475" indent="-457200">
              <a:lnSpc>
                <a:spcPct val="100000"/>
              </a:lnSpc>
              <a:spcBef>
                <a:spcPts val="305"/>
              </a:spcBef>
              <a:buFont typeface="+mj-lt"/>
              <a:buAutoNum type="arabicPeriod"/>
              <a:tabLst>
                <a:tab pos="860425" algn="l"/>
              </a:tabLst>
            </a:pPr>
            <a:r>
              <a:rPr lang="en-US" sz="2800" spc="-5" dirty="0" smtClean="0">
                <a:latin typeface="Cambria" panose="02040503050406030204" pitchFamily="18" charset="0"/>
                <a:ea typeface="Cambria" panose="02040503050406030204" pitchFamily="18" charset="0"/>
                <a:cs typeface="Lucida Sans Unicode"/>
              </a:rPr>
              <a:t>Industry Certifications</a:t>
            </a:r>
          </a:p>
          <a:p>
            <a:pPr marL="752475" indent="-457200">
              <a:lnSpc>
                <a:spcPct val="100000"/>
              </a:lnSpc>
              <a:spcBef>
                <a:spcPts val="305"/>
              </a:spcBef>
              <a:buFont typeface="+mj-lt"/>
              <a:buAutoNum type="arabicPeriod"/>
              <a:tabLst>
                <a:tab pos="860425" algn="l"/>
              </a:tabLst>
            </a:pPr>
            <a:r>
              <a:rPr lang="en-US" sz="2800" spc="-5" dirty="0" smtClean="0">
                <a:latin typeface="Cambria" panose="02040503050406030204" pitchFamily="18" charset="0"/>
                <a:ea typeface="Cambria" panose="02040503050406030204" pitchFamily="18" charset="0"/>
                <a:cs typeface="Lucida Sans Unicode"/>
              </a:rPr>
              <a:t>Students enrolled in post secondary institutions/Job Training.</a:t>
            </a:r>
          </a:p>
          <a:p>
            <a:pPr marL="663575" indent="-368300">
              <a:lnSpc>
                <a:spcPct val="100000"/>
              </a:lnSpc>
              <a:spcBef>
                <a:spcPts val="305"/>
              </a:spcBef>
              <a:buAutoNum type="arabicPeriod"/>
              <a:tabLst>
                <a:tab pos="860425" algn="l"/>
              </a:tabLst>
            </a:pPr>
            <a:endParaRPr lang="en-US" sz="2400" dirty="0">
              <a:latin typeface="Lucida Sans Unicode"/>
              <a:cs typeface="Lucida Sans Unicode"/>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6079" y="1911928"/>
            <a:ext cx="2686674" cy="3358342"/>
          </a:xfrm>
          <a:prstGeom prst="rect">
            <a:avLst/>
          </a:prstGeom>
        </p:spPr>
      </p:pic>
    </p:spTree>
    <p:extLst>
      <p:ext uri="{BB962C8B-B14F-4D97-AF65-F5344CB8AC3E}">
        <p14:creationId xmlns:p14="http://schemas.microsoft.com/office/powerpoint/2010/main" val="2787154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5388" y="363071"/>
            <a:ext cx="9475694" cy="784284"/>
          </a:xfrm>
        </p:spPr>
        <p:txBody>
          <a:bodyPr>
            <a:normAutofit/>
          </a:bodyPr>
          <a:lstStyle/>
          <a:p>
            <a:r>
              <a:rPr lang="en-US" sz="4000" cap="all" dirty="0">
                <a:ln w="3175" cmpd="sng">
                  <a:noFill/>
                </a:ln>
                <a:solidFill>
                  <a:srgbClr val="0000CC"/>
                </a:solidFill>
                <a:latin typeface="Berlin Sans FB Demi" panose="020E0802020502020306" pitchFamily="34" charset="0"/>
                <a:ea typeface="Cambria" panose="02040503050406030204" pitchFamily="18" charset="0"/>
              </a:rPr>
              <a:t>K-12 Strong Workforce Program</a:t>
            </a:r>
          </a:p>
        </p:txBody>
      </p:sp>
      <p:sp>
        <p:nvSpPr>
          <p:cNvPr id="5" name="object 5"/>
          <p:cNvSpPr txBox="1"/>
          <p:nvPr/>
        </p:nvSpPr>
        <p:spPr>
          <a:xfrm>
            <a:off x="1486595" y="1321724"/>
            <a:ext cx="6892634" cy="4576733"/>
          </a:xfrm>
          <a:prstGeom prst="rect">
            <a:avLst/>
          </a:prstGeom>
        </p:spPr>
        <p:txBody>
          <a:bodyPr vert="horz" wrap="square" lIns="0" tIns="82391" rIns="0" bIns="0" rtlCol="0">
            <a:spAutoFit/>
          </a:bodyPr>
          <a:lstStyle/>
          <a:p>
            <a:pPr marL="9525" defTabSz="685800">
              <a:tabLst>
                <a:tab pos="180499" algn="l"/>
                <a:tab pos="180975" algn="l"/>
              </a:tabLst>
            </a:pPr>
            <a:r>
              <a:rPr sz="2400" b="1" u="sng" spc="-4" dirty="0">
                <a:solidFill>
                  <a:prstClr val="black"/>
                </a:solidFill>
                <a:uFill>
                  <a:solidFill>
                    <a:srgbClr val="000000"/>
                  </a:solidFill>
                </a:uFill>
                <a:latin typeface="Cambria" panose="02040503050406030204" pitchFamily="18" charset="0"/>
                <a:ea typeface="Cambria" panose="02040503050406030204" pitchFamily="18" charset="0"/>
                <a:cs typeface="Source Sans Pro"/>
              </a:rPr>
              <a:t>$150 million </a:t>
            </a:r>
            <a:r>
              <a:rPr sz="2400" b="1" u="sng" dirty="0">
                <a:solidFill>
                  <a:prstClr val="black"/>
                </a:solidFill>
                <a:uFill>
                  <a:solidFill>
                    <a:srgbClr val="000000"/>
                  </a:solidFill>
                </a:uFill>
                <a:latin typeface="Cambria" panose="02040503050406030204" pitchFamily="18" charset="0"/>
                <a:ea typeface="Cambria" panose="02040503050406030204" pitchFamily="18" charset="0"/>
                <a:cs typeface="Source Sans Pro"/>
              </a:rPr>
              <a:t>– </a:t>
            </a:r>
            <a:r>
              <a:rPr sz="2400" b="1" u="sng" spc="-4" dirty="0">
                <a:solidFill>
                  <a:prstClr val="black"/>
                </a:solidFill>
                <a:uFill>
                  <a:solidFill>
                    <a:srgbClr val="000000"/>
                  </a:solidFill>
                </a:uFill>
                <a:latin typeface="Cambria" panose="02040503050406030204" pitchFamily="18" charset="0"/>
                <a:ea typeface="Cambria" panose="02040503050406030204" pitchFamily="18" charset="0"/>
                <a:cs typeface="Source Sans Pro"/>
              </a:rPr>
              <a:t>administered </a:t>
            </a:r>
            <a:r>
              <a:rPr sz="2400" b="1" u="sng" dirty="0">
                <a:solidFill>
                  <a:prstClr val="black"/>
                </a:solidFill>
                <a:uFill>
                  <a:solidFill>
                    <a:srgbClr val="000000"/>
                  </a:solidFill>
                </a:uFill>
                <a:latin typeface="Cambria" panose="02040503050406030204" pitchFamily="18" charset="0"/>
                <a:ea typeface="Cambria" panose="02040503050406030204" pitchFamily="18" charset="0"/>
                <a:cs typeface="Source Sans Pro"/>
              </a:rPr>
              <a:t>by</a:t>
            </a:r>
            <a:r>
              <a:rPr sz="2400" b="1" u="sng" spc="-116" dirty="0">
                <a:solidFill>
                  <a:prstClr val="black"/>
                </a:solidFill>
                <a:uFill>
                  <a:solidFill>
                    <a:srgbClr val="000000"/>
                  </a:solidFill>
                </a:uFill>
                <a:latin typeface="Cambria" panose="02040503050406030204" pitchFamily="18" charset="0"/>
                <a:ea typeface="Cambria" panose="02040503050406030204" pitchFamily="18" charset="0"/>
                <a:cs typeface="Source Sans Pro"/>
              </a:rPr>
              <a:t> </a:t>
            </a:r>
            <a:r>
              <a:rPr lang="en-US" sz="2400" b="1" u="sng" spc="-4" dirty="0">
                <a:solidFill>
                  <a:prstClr val="black"/>
                </a:solidFill>
                <a:uFill>
                  <a:solidFill>
                    <a:srgbClr val="000000"/>
                  </a:solidFill>
                </a:uFill>
                <a:latin typeface="Cambria" panose="02040503050406030204" pitchFamily="18" charset="0"/>
                <a:ea typeface="Cambria" panose="02040503050406030204" pitchFamily="18" charset="0"/>
                <a:cs typeface="Source Sans Pro"/>
              </a:rPr>
              <a:t>CCC</a:t>
            </a:r>
          </a:p>
          <a:p>
            <a:pPr marL="9525" defTabSz="685800">
              <a:tabLst>
                <a:tab pos="180499" algn="l"/>
                <a:tab pos="180975" algn="l"/>
              </a:tabLst>
            </a:pPr>
            <a:endParaRPr sz="2000" dirty="0">
              <a:solidFill>
                <a:prstClr val="black"/>
              </a:solidFill>
              <a:latin typeface="Cambria" panose="02040503050406030204" pitchFamily="18" charset="0"/>
              <a:ea typeface="Cambria" panose="02040503050406030204" pitchFamily="18" charset="0"/>
              <a:cs typeface="Source Sans Pro"/>
            </a:endParaRPr>
          </a:p>
          <a:p>
            <a:pPr marL="352425" indent="-342900" defTabSz="685800">
              <a:buFont typeface="Wingdings" panose="05000000000000000000" pitchFamily="2" charset="2"/>
              <a:buChar char="§"/>
              <a:tabLst>
                <a:tab pos="223361" algn="l"/>
                <a:tab pos="224314" algn="l"/>
              </a:tabLst>
            </a:pPr>
            <a:r>
              <a:rPr sz="2000" spc="-4" dirty="0">
                <a:solidFill>
                  <a:prstClr val="black"/>
                </a:solidFill>
                <a:latin typeface="Cambria" panose="02040503050406030204" pitchFamily="18" charset="0"/>
                <a:ea typeface="Cambria" panose="02040503050406030204" pitchFamily="18" charset="0"/>
                <a:cs typeface="Source Sans Pro"/>
              </a:rPr>
              <a:t>Emphasis </a:t>
            </a:r>
            <a:r>
              <a:rPr sz="2000" dirty="0">
                <a:solidFill>
                  <a:prstClr val="black"/>
                </a:solidFill>
                <a:latin typeface="Cambria" panose="02040503050406030204" pitchFamily="18" charset="0"/>
                <a:ea typeface="Cambria" panose="02040503050406030204" pitchFamily="18" charset="0"/>
                <a:cs typeface="Source Sans Pro"/>
              </a:rPr>
              <a:t>on </a:t>
            </a:r>
            <a:r>
              <a:rPr sz="2000" spc="-4" dirty="0">
                <a:solidFill>
                  <a:prstClr val="black"/>
                </a:solidFill>
                <a:latin typeface="Cambria" panose="02040503050406030204" pitchFamily="18" charset="0"/>
                <a:ea typeface="Cambria" panose="02040503050406030204" pitchFamily="18" charset="0"/>
                <a:cs typeface="Source Sans Pro"/>
              </a:rPr>
              <a:t>collaborative approach between</a:t>
            </a:r>
            <a:r>
              <a:rPr sz="2000" spc="-90" dirty="0">
                <a:solidFill>
                  <a:prstClr val="black"/>
                </a:solidFill>
                <a:latin typeface="Cambria" panose="02040503050406030204" pitchFamily="18" charset="0"/>
                <a:ea typeface="Cambria" panose="02040503050406030204" pitchFamily="18" charset="0"/>
                <a:cs typeface="Source Sans Pro"/>
              </a:rPr>
              <a:t> </a:t>
            </a:r>
            <a:r>
              <a:rPr sz="2000" spc="-4" dirty="0">
                <a:solidFill>
                  <a:prstClr val="black"/>
                </a:solidFill>
                <a:latin typeface="Cambria" panose="02040503050406030204" pitchFamily="18" charset="0"/>
                <a:ea typeface="Cambria" panose="02040503050406030204" pitchFamily="18" charset="0"/>
                <a:cs typeface="Source Sans Pro"/>
              </a:rPr>
              <a:t>systems</a:t>
            </a:r>
            <a:endParaRPr lang="en-US" sz="2000" spc="-4" dirty="0">
              <a:solidFill>
                <a:prstClr val="black"/>
              </a:solidFill>
              <a:latin typeface="Cambria" panose="02040503050406030204" pitchFamily="18" charset="0"/>
              <a:ea typeface="Cambria" panose="02040503050406030204" pitchFamily="18" charset="0"/>
              <a:cs typeface="Source Sans Pro"/>
            </a:endParaRPr>
          </a:p>
          <a:p>
            <a:pPr marL="9525" defTabSz="685800">
              <a:tabLst>
                <a:tab pos="223361" algn="l"/>
                <a:tab pos="224314" algn="l"/>
              </a:tabLst>
            </a:pPr>
            <a:endParaRPr sz="1600" dirty="0">
              <a:solidFill>
                <a:prstClr val="black"/>
              </a:solidFill>
              <a:latin typeface="Cambria" panose="02040503050406030204" pitchFamily="18" charset="0"/>
              <a:ea typeface="Cambria" panose="02040503050406030204" pitchFamily="18" charset="0"/>
              <a:cs typeface="Source Sans Pro"/>
            </a:endParaRPr>
          </a:p>
          <a:p>
            <a:pPr marL="352425" marR="3810" indent="-342900" defTabSz="685800">
              <a:buFont typeface="Wingdings" panose="05000000000000000000" pitchFamily="2" charset="2"/>
              <a:buChar char="§"/>
              <a:tabLst>
                <a:tab pos="223361" algn="l"/>
                <a:tab pos="224314" algn="l"/>
              </a:tabLst>
            </a:pPr>
            <a:r>
              <a:rPr sz="2000" spc="-4" dirty="0">
                <a:solidFill>
                  <a:prstClr val="black"/>
                </a:solidFill>
                <a:latin typeface="Cambria" panose="02040503050406030204" pitchFamily="18" charset="0"/>
                <a:ea typeface="Cambria" panose="02040503050406030204" pitchFamily="18" charset="0"/>
                <a:cs typeface="Source Sans Pro"/>
              </a:rPr>
              <a:t>Create, </a:t>
            </a:r>
            <a:r>
              <a:rPr sz="2000" dirty="0">
                <a:solidFill>
                  <a:prstClr val="black"/>
                </a:solidFill>
                <a:latin typeface="Cambria" panose="02040503050406030204" pitchFamily="18" charset="0"/>
                <a:ea typeface="Cambria" panose="02040503050406030204" pitchFamily="18" charset="0"/>
                <a:cs typeface="Source Sans Pro"/>
              </a:rPr>
              <a:t>support, </a:t>
            </a:r>
            <a:r>
              <a:rPr sz="2000" spc="-4" dirty="0">
                <a:solidFill>
                  <a:prstClr val="black"/>
                </a:solidFill>
                <a:latin typeface="Cambria" panose="02040503050406030204" pitchFamily="18" charset="0"/>
                <a:ea typeface="Cambria" panose="02040503050406030204" pitchFamily="18" charset="0"/>
                <a:cs typeface="Source Sans Pro"/>
              </a:rPr>
              <a:t>and/or expand high-quality career technical education programs </a:t>
            </a:r>
            <a:r>
              <a:rPr sz="2000" spc="-8" dirty="0">
                <a:solidFill>
                  <a:prstClr val="black"/>
                </a:solidFill>
                <a:latin typeface="Cambria" panose="02040503050406030204" pitchFamily="18" charset="0"/>
                <a:ea typeface="Cambria" panose="02040503050406030204" pitchFamily="18" charset="0"/>
                <a:cs typeface="Source Sans Pro"/>
              </a:rPr>
              <a:t>at </a:t>
            </a:r>
            <a:r>
              <a:rPr sz="2000" spc="-4" dirty="0">
                <a:solidFill>
                  <a:prstClr val="black"/>
                </a:solidFill>
                <a:latin typeface="Cambria" panose="02040503050406030204" pitchFamily="18" charset="0"/>
                <a:ea typeface="Cambria" panose="02040503050406030204" pitchFamily="18" charset="0"/>
                <a:cs typeface="Source Sans Pro"/>
              </a:rPr>
              <a:t>the </a:t>
            </a:r>
            <a:r>
              <a:rPr sz="2000" dirty="0">
                <a:solidFill>
                  <a:prstClr val="black"/>
                </a:solidFill>
                <a:latin typeface="Cambria" panose="02040503050406030204" pitchFamily="18" charset="0"/>
                <a:ea typeface="Cambria" panose="02040503050406030204" pitchFamily="18" charset="0"/>
                <a:cs typeface="Source Sans Pro"/>
              </a:rPr>
              <a:t>K-12 </a:t>
            </a:r>
            <a:r>
              <a:rPr sz="2000" spc="-4" dirty="0">
                <a:solidFill>
                  <a:prstClr val="black"/>
                </a:solidFill>
                <a:latin typeface="Cambria" panose="02040503050406030204" pitchFamily="18" charset="0"/>
                <a:ea typeface="Cambria" panose="02040503050406030204" pitchFamily="18" charset="0"/>
                <a:cs typeface="Source Sans Pro"/>
              </a:rPr>
              <a:t>level  </a:t>
            </a:r>
            <a:r>
              <a:rPr sz="2000" spc="-8" dirty="0">
                <a:solidFill>
                  <a:prstClr val="black"/>
                </a:solidFill>
                <a:latin typeface="Cambria" panose="02040503050406030204" pitchFamily="18" charset="0"/>
                <a:ea typeface="Cambria" panose="02040503050406030204" pitchFamily="18" charset="0"/>
                <a:cs typeface="Source Sans Pro"/>
              </a:rPr>
              <a:t>that </a:t>
            </a:r>
            <a:r>
              <a:rPr sz="2000" spc="-4" dirty="0">
                <a:solidFill>
                  <a:prstClr val="black"/>
                </a:solidFill>
                <a:latin typeface="Cambria" panose="02040503050406030204" pitchFamily="18" charset="0"/>
                <a:ea typeface="Cambria" panose="02040503050406030204" pitchFamily="18" charset="0"/>
                <a:cs typeface="Source Sans Pro"/>
              </a:rPr>
              <a:t>are aligned with the workforce development efforts occurring through the </a:t>
            </a:r>
            <a:r>
              <a:rPr sz="2000" dirty="0">
                <a:solidFill>
                  <a:prstClr val="black"/>
                </a:solidFill>
                <a:latin typeface="Cambria" panose="02040503050406030204" pitchFamily="18" charset="0"/>
                <a:ea typeface="Cambria" panose="02040503050406030204" pitchFamily="18" charset="0"/>
                <a:cs typeface="Source Sans Pro"/>
              </a:rPr>
              <a:t>Strong  </a:t>
            </a:r>
            <a:r>
              <a:rPr sz="2000" spc="-4" dirty="0">
                <a:solidFill>
                  <a:prstClr val="black"/>
                </a:solidFill>
                <a:latin typeface="Cambria" panose="02040503050406030204" pitchFamily="18" charset="0"/>
                <a:ea typeface="Cambria" panose="02040503050406030204" pitchFamily="18" charset="0"/>
                <a:cs typeface="Source Sans Pro"/>
              </a:rPr>
              <a:t>Workforce Program </a:t>
            </a:r>
            <a:r>
              <a:rPr sz="2000" spc="-8" dirty="0">
                <a:solidFill>
                  <a:prstClr val="black"/>
                </a:solidFill>
                <a:latin typeface="Cambria" panose="02040503050406030204" pitchFamily="18" charset="0"/>
                <a:ea typeface="Cambria" panose="02040503050406030204" pitchFamily="18" charset="0"/>
                <a:cs typeface="Source Sans Pro"/>
              </a:rPr>
              <a:t>and </a:t>
            </a:r>
            <a:r>
              <a:rPr sz="2000" spc="-4" dirty="0">
                <a:solidFill>
                  <a:prstClr val="black"/>
                </a:solidFill>
                <a:latin typeface="Cambria" panose="02040503050406030204" pitchFamily="18" charset="0"/>
                <a:ea typeface="Cambria" panose="02040503050406030204" pitchFamily="18" charset="0"/>
                <a:cs typeface="Source Sans Pro"/>
              </a:rPr>
              <a:t>regional</a:t>
            </a:r>
            <a:r>
              <a:rPr sz="2000" spc="-45" dirty="0">
                <a:solidFill>
                  <a:prstClr val="black"/>
                </a:solidFill>
                <a:latin typeface="Cambria" panose="02040503050406030204" pitchFamily="18" charset="0"/>
                <a:ea typeface="Cambria" panose="02040503050406030204" pitchFamily="18" charset="0"/>
                <a:cs typeface="Source Sans Pro"/>
              </a:rPr>
              <a:t> </a:t>
            </a:r>
            <a:r>
              <a:rPr sz="2000" spc="-4" dirty="0">
                <a:solidFill>
                  <a:prstClr val="black"/>
                </a:solidFill>
                <a:latin typeface="Cambria" panose="02040503050406030204" pitchFamily="18" charset="0"/>
                <a:ea typeface="Cambria" panose="02040503050406030204" pitchFamily="18" charset="0"/>
                <a:cs typeface="Source Sans Pro"/>
              </a:rPr>
              <a:t>prioritie</a:t>
            </a:r>
            <a:r>
              <a:rPr lang="en-US" sz="2000" spc="-4" dirty="0">
                <a:solidFill>
                  <a:prstClr val="black"/>
                </a:solidFill>
                <a:latin typeface="Cambria" panose="02040503050406030204" pitchFamily="18" charset="0"/>
                <a:ea typeface="Cambria" panose="02040503050406030204" pitchFamily="18" charset="0"/>
                <a:cs typeface="Source Sans Pro"/>
              </a:rPr>
              <a:t>s</a:t>
            </a:r>
          </a:p>
          <a:p>
            <a:pPr marL="9525" marR="3810" defTabSz="685800">
              <a:tabLst>
                <a:tab pos="223361" algn="l"/>
                <a:tab pos="224314" algn="l"/>
              </a:tabLst>
            </a:pPr>
            <a:endParaRPr sz="1600" dirty="0">
              <a:solidFill>
                <a:prstClr val="black"/>
              </a:solidFill>
              <a:latin typeface="Cambria" panose="02040503050406030204" pitchFamily="18" charset="0"/>
              <a:ea typeface="Cambria" panose="02040503050406030204" pitchFamily="18" charset="0"/>
              <a:cs typeface="Source Sans Pro"/>
            </a:endParaRPr>
          </a:p>
          <a:p>
            <a:pPr marL="352425" indent="-342900" defTabSz="685800">
              <a:buFont typeface="Wingdings" panose="05000000000000000000" pitchFamily="2" charset="2"/>
              <a:buChar char="§"/>
              <a:tabLst>
                <a:tab pos="223361" algn="l"/>
                <a:tab pos="224314" algn="l"/>
              </a:tabLst>
            </a:pPr>
            <a:r>
              <a:rPr sz="2000" spc="-4" dirty="0">
                <a:solidFill>
                  <a:prstClr val="black"/>
                </a:solidFill>
                <a:latin typeface="Cambria" panose="02040503050406030204" pitchFamily="18" charset="0"/>
                <a:ea typeface="Cambria" panose="02040503050406030204" pitchFamily="18" charset="0"/>
                <a:cs typeface="Source Sans Pro"/>
              </a:rPr>
              <a:t>Increase the transition </a:t>
            </a:r>
            <a:r>
              <a:rPr sz="2000" dirty="0">
                <a:solidFill>
                  <a:prstClr val="black"/>
                </a:solidFill>
                <a:latin typeface="Cambria" panose="02040503050406030204" pitchFamily="18" charset="0"/>
                <a:ea typeface="Cambria" panose="02040503050406030204" pitchFamily="18" charset="0"/>
                <a:cs typeface="Source Sans Pro"/>
              </a:rPr>
              <a:t>from </a:t>
            </a:r>
            <a:r>
              <a:rPr sz="2000" spc="-4" dirty="0">
                <a:solidFill>
                  <a:prstClr val="black"/>
                </a:solidFill>
                <a:latin typeface="Cambria" panose="02040503050406030204" pitchFamily="18" charset="0"/>
                <a:ea typeface="Cambria" panose="02040503050406030204" pitchFamily="18" charset="0"/>
                <a:cs typeface="Source Sans Pro"/>
              </a:rPr>
              <a:t>secondary to </a:t>
            </a:r>
            <a:r>
              <a:rPr sz="2000" dirty="0">
                <a:solidFill>
                  <a:prstClr val="black"/>
                </a:solidFill>
                <a:latin typeface="Cambria" panose="02040503050406030204" pitchFamily="18" charset="0"/>
                <a:ea typeface="Cambria" panose="02040503050406030204" pitchFamily="18" charset="0"/>
                <a:cs typeface="Source Sans Pro"/>
              </a:rPr>
              <a:t>post </a:t>
            </a:r>
            <a:r>
              <a:rPr sz="2000" spc="-4" dirty="0">
                <a:solidFill>
                  <a:prstClr val="black"/>
                </a:solidFill>
                <a:latin typeface="Cambria" panose="02040503050406030204" pitchFamily="18" charset="0"/>
                <a:ea typeface="Cambria" panose="02040503050406030204" pitchFamily="18" charset="0"/>
                <a:cs typeface="Source Sans Pro"/>
              </a:rPr>
              <a:t>secondary </a:t>
            </a:r>
            <a:r>
              <a:rPr sz="2000" spc="-8" dirty="0">
                <a:solidFill>
                  <a:prstClr val="black"/>
                </a:solidFill>
                <a:latin typeface="Cambria" panose="02040503050406030204" pitchFamily="18" charset="0"/>
                <a:ea typeface="Cambria" panose="02040503050406030204" pitchFamily="18" charset="0"/>
                <a:cs typeface="Source Sans Pro"/>
              </a:rPr>
              <a:t>and</a:t>
            </a:r>
            <a:r>
              <a:rPr sz="2000" spc="-135" dirty="0">
                <a:solidFill>
                  <a:prstClr val="black"/>
                </a:solidFill>
                <a:latin typeface="Cambria" panose="02040503050406030204" pitchFamily="18" charset="0"/>
                <a:ea typeface="Cambria" panose="02040503050406030204" pitchFamily="18" charset="0"/>
                <a:cs typeface="Source Sans Pro"/>
              </a:rPr>
              <a:t> </a:t>
            </a:r>
            <a:r>
              <a:rPr sz="2000" spc="-4" dirty="0">
                <a:solidFill>
                  <a:prstClr val="black"/>
                </a:solidFill>
                <a:latin typeface="Cambria" panose="02040503050406030204" pitchFamily="18" charset="0"/>
                <a:ea typeface="Cambria" panose="02040503050406030204" pitchFamily="18" charset="0"/>
                <a:cs typeface="Source Sans Pro"/>
              </a:rPr>
              <a:t>career</a:t>
            </a:r>
            <a:endParaRPr lang="en-US" sz="2000" spc="-4" dirty="0">
              <a:solidFill>
                <a:prstClr val="black"/>
              </a:solidFill>
              <a:latin typeface="Cambria" panose="02040503050406030204" pitchFamily="18" charset="0"/>
              <a:ea typeface="Cambria" panose="02040503050406030204" pitchFamily="18" charset="0"/>
              <a:cs typeface="Source Sans Pro"/>
            </a:endParaRPr>
          </a:p>
          <a:p>
            <a:pPr marL="9525" defTabSz="685800">
              <a:tabLst>
                <a:tab pos="223361" algn="l"/>
                <a:tab pos="224314" algn="l"/>
              </a:tabLst>
            </a:pPr>
            <a:endParaRPr sz="1600" dirty="0">
              <a:solidFill>
                <a:prstClr val="black"/>
              </a:solidFill>
              <a:latin typeface="Cambria" panose="02040503050406030204" pitchFamily="18" charset="0"/>
              <a:ea typeface="Cambria" panose="02040503050406030204" pitchFamily="18" charset="0"/>
              <a:cs typeface="Source Sans Pro"/>
            </a:endParaRPr>
          </a:p>
          <a:p>
            <a:pPr marL="352425" indent="-342900" defTabSz="685800">
              <a:buFont typeface="Wingdings" panose="05000000000000000000" pitchFamily="2" charset="2"/>
              <a:buChar char="§"/>
              <a:tabLst>
                <a:tab pos="223361" algn="l"/>
                <a:tab pos="224314" algn="l"/>
              </a:tabLst>
            </a:pPr>
            <a:r>
              <a:rPr sz="2000" spc="-4" dirty="0">
                <a:solidFill>
                  <a:prstClr val="black"/>
                </a:solidFill>
                <a:latin typeface="Cambria" panose="02040503050406030204" pitchFamily="18" charset="0"/>
                <a:ea typeface="Cambria" panose="02040503050406030204" pitchFamily="18" charset="0"/>
                <a:cs typeface="Source Sans Pro"/>
              </a:rPr>
              <a:t>Competitive; </a:t>
            </a:r>
            <a:r>
              <a:rPr sz="2000" spc="-8" dirty="0">
                <a:solidFill>
                  <a:prstClr val="black"/>
                </a:solidFill>
                <a:latin typeface="Cambria" panose="02040503050406030204" pitchFamily="18" charset="0"/>
                <a:ea typeface="Cambria" panose="02040503050406030204" pitchFamily="18" charset="0"/>
                <a:cs typeface="Source Sans Pro"/>
              </a:rPr>
              <a:t>available </a:t>
            </a:r>
            <a:r>
              <a:rPr sz="2000" spc="-4" dirty="0">
                <a:solidFill>
                  <a:prstClr val="black"/>
                </a:solidFill>
                <a:latin typeface="Cambria" panose="02040503050406030204" pitchFamily="18" charset="0"/>
                <a:ea typeface="Cambria" panose="02040503050406030204" pitchFamily="18" charset="0"/>
                <a:cs typeface="Source Sans Pro"/>
              </a:rPr>
              <a:t>only to</a:t>
            </a:r>
            <a:r>
              <a:rPr sz="2000" spc="-45" dirty="0">
                <a:solidFill>
                  <a:prstClr val="black"/>
                </a:solidFill>
                <a:latin typeface="Cambria" panose="02040503050406030204" pitchFamily="18" charset="0"/>
                <a:ea typeface="Cambria" panose="02040503050406030204" pitchFamily="18" charset="0"/>
                <a:cs typeface="Source Sans Pro"/>
              </a:rPr>
              <a:t> </a:t>
            </a:r>
            <a:r>
              <a:rPr sz="2000" dirty="0">
                <a:solidFill>
                  <a:prstClr val="black"/>
                </a:solidFill>
                <a:latin typeface="Cambria" panose="02040503050406030204" pitchFamily="18" charset="0"/>
                <a:ea typeface="Cambria" panose="02040503050406030204" pitchFamily="18" charset="0"/>
                <a:cs typeface="Source Sans Pro"/>
              </a:rPr>
              <a:t>K12</a:t>
            </a:r>
            <a:endParaRPr lang="en-US" sz="2000" dirty="0">
              <a:solidFill>
                <a:prstClr val="black"/>
              </a:solidFill>
              <a:latin typeface="Cambria" panose="02040503050406030204" pitchFamily="18" charset="0"/>
              <a:ea typeface="Cambria" panose="02040503050406030204" pitchFamily="18" charset="0"/>
              <a:cs typeface="Source Sans Pro"/>
            </a:endParaRPr>
          </a:p>
          <a:p>
            <a:pPr marL="352425" indent="-342900" defTabSz="685800">
              <a:buFont typeface="Wingdings" panose="05000000000000000000" pitchFamily="2" charset="2"/>
              <a:buChar char="§"/>
              <a:tabLst>
                <a:tab pos="223361" algn="l"/>
                <a:tab pos="224314" algn="l"/>
              </a:tabLst>
            </a:pPr>
            <a:endParaRPr lang="en-US" sz="2000" dirty="0">
              <a:solidFill>
                <a:prstClr val="black"/>
              </a:solidFill>
              <a:latin typeface="Franklin Gothic Book (Body)"/>
              <a:ea typeface="Cambria" panose="02040503050406030204" pitchFamily="18" charset="0"/>
              <a:cs typeface="Source Sans Pro"/>
            </a:endParaRPr>
          </a:p>
          <a:p>
            <a:pPr marL="9525" defTabSz="685800">
              <a:tabLst>
                <a:tab pos="223361" algn="l"/>
                <a:tab pos="224314" algn="l"/>
              </a:tabLst>
            </a:pPr>
            <a:endParaRPr sz="2000" dirty="0">
              <a:solidFill>
                <a:prstClr val="black"/>
              </a:solidFill>
              <a:latin typeface="Franklin Gothic Book (Body)"/>
              <a:ea typeface="Cambria" panose="02040503050406030204" pitchFamily="18" charset="0"/>
              <a:cs typeface="Source Sans Pro"/>
            </a:endParaRPr>
          </a:p>
        </p:txBody>
      </p:sp>
      <p:pic>
        <p:nvPicPr>
          <p:cNvPr id="6" name="Picture 5"/>
          <p:cNvPicPr>
            <a:picLocks noChangeAspect="1"/>
          </p:cNvPicPr>
          <p:nvPr/>
        </p:nvPicPr>
        <p:blipFill>
          <a:blip r:embed="rId2"/>
          <a:stretch>
            <a:fillRect/>
          </a:stretch>
        </p:blipFill>
        <p:spPr>
          <a:xfrm>
            <a:off x="6089095" y="5258652"/>
            <a:ext cx="1357789" cy="1325638"/>
          </a:xfrm>
          <a:prstGeom prst="rect">
            <a:avLst/>
          </a:prstGeom>
        </p:spPr>
      </p:pic>
      <p:pic>
        <p:nvPicPr>
          <p:cNvPr id="4102" name="Picture 6" descr="Image result for strong workfor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936" y="5258652"/>
            <a:ext cx="1017593" cy="1469306"/>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8839879" y="1321724"/>
            <a:ext cx="2937411" cy="4455622"/>
          </a:xfrm>
        </p:spPr>
        <p:txBody>
          <a:bodyPr>
            <a:normAutofit/>
          </a:bodyPr>
          <a:lstStyle/>
          <a:p>
            <a:pPr marL="0" indent="0">
              <a:buNone/>
            </a:pPr>
            <a:r>
              <a:rPr lang="en-US" sz="2800" b="1" i="1" dirty="0" smtClean="0">
                <a:latin typeface="Cambria" panose="02040503050406030204" pitchFamily="18" charset="0"/>
                <a:ea typeface="Cambria" panose="02040503050406030204" pitchFamily="18" charset="0"/>
              </a:rPr>
              <a:t>Success Indicators:</a:t>
            </a:r>
          </a:p>
          <a:p>
            <a:pPr marL="342900" indent="-342900">
              <a:buFont typeface="+mj-lt"/>
              <a:buAutoNum type="arabicPeriod"/>
            </a:pPr>
            <a:r>
              <a:rPr lang="en-US" sz="1600" b="1" i="1" dirty="0" smtClean="0">
                <a:latin typeface="Cambria" panose="02040503050406030204" pitchFamily="18" charset="0"/>
                <a:ea typeface="Cambria" panose="02040503050406030204" pitchFamily="18" charset="0"/>
              </a:rPr>
              <a:t>High Need, High Demand and High Pay Jobs</a:t>
            </a:r>
          </a:p>
          <a:p>
            <a:pPr marL="342900" indent="-342900">
              <a:buFont typeface="+mj-lt"/>
              <a:buAutoNum type="arabicPeriod"/>
            </a:pPr>
            <a:r>
              <a:rPr lang="en-US" sz="1600" b="1" i="1" dirty="0" smtClean="0">
                <a:latin typeface="Cambria" panose="02040503050406030204" pitchFamily="18" charset="0"/>
                <a:ea typeface="Cambria" panose="02040503050406030204" pitchFamily="18" charset="0"/>
              </a:rPr>
              <a:t>Align Curriculum with Dual Enrollment</a:t>
            </a:r>
          </a:p>
          <a:p>
            <a:pPr marL="342900" indent="-342900">
              <a:buFont typeface="+mj-lt"/>
              <a:buAutoNum type="arabicPeriod"/>
            </a:pPr>
            <a:r>
              <a:rPr lang="en-US" sz="1600" b="1" i="1" dirty="0" smtClean="0">
                <a:latin typeface="Cambria" panose="02040503050406030204" pitchFamily="18" charset="0"/>
                <a:ea typeface="Cambria" panose="02040503050406030204" pitchFamily="18" charset="0"/>
              </a:rPr>
              <a:t>Industry Certificates</a:t>
            </a:r>
          </a:p>
          <a:p>
            <a:pPr marL="342900" indent="-342900">
              <a:buFont typeface="+mj-lt"/>
              <a:buAutoNum type="arabicPeriod"/>
            </a:pPr>
            <a:r>
              <a:rPr lang="en-US" sz="1600" b="1" i="1" dirty="0" smtClean="0">
                <a:latin typeface="Cambria" panose="02040503050406030204" pitchFamily="18" charset="0"/>
                <a:ea typeface="Cambria" panose="02040503050406030204" pitchFamily="18" charset="0"/>
              </a:rPr>
              <a:t>Paid Internships or Work Place Learning</a:t>
            </a:r>
          </a:p>
          <a:p>
            <a:pPr marL="342900" indent="-342900">
              <a:buFont typeface="+mj-lt"/>
              <a:buAutoNum type="arabicPeriod"/>
            </a:pPr>
            <a:r>
              <a:rPr lang="en-US" sz="1600" b="1" i="1" dirty="0" smtClean="0">
                <a:latin typeface="Cambria" panose="02040503050406030204" pitchFamily="18" charset="0"/>
                <a:ea typeface="Cambria" panose="02040503050406030204" pitchFamily="18" charset="0"/>
              </a:rPr>
              <a:t>Increase students enrollment and exposure</a:t>
            </a:r>
          </a:p>
          <a:p>
            <a:pPr marL="342900" indent="-342900">
              <a:buFont typeface="+mj-lt"/>
              <a:buAutoNum type="arabicPeriod"/>
            </a:pPr>
            <a:r>
              <a:rPr lang="en-US" sz="1600" b="1" i="1" dirty="0" smtClean="0">
                <a:latin typeface="Cambria" panose="02040503050406030204" pitchFamily="18" charset="0"/>
                <a:ea typeface="Cambria" panose="02040503050406030204" pitchFamily="18" charset="0"/>
              </a:rPr>
              <a:t>Transition to post-secondary</a:t>
            </a:r>
          </a:p>
          <a:p>
            <a:pPr marL="342900" indent="-342900">
              <a:buFont typeface="+mj-lt"/>
              <a:buAutoNum type="arabicPeriod"/>
            </a:pPr>
            <a:endParaRPr lang="en-US" sz="1600" b="1" i="1" dirty="0" smtClean="0"/>
          </a:p>
          <a:p>
            <a:pPr marL="0" indent="0">
              <a:buNone/>
            </a:pPr>
            <a:endParaRPr lang="en-US" dirty="0"/>
          </a:p>
        </p:txBody>
      </p:sp>
    </p:spTree>
    <p:extLst>
      <p:ext uri="{BB962C8B-B14F-4D97-AF65-F5344CB8AC3E}">
        <p14:creationId xmlns:p14="http://schemas.microsoft.com/office/powerpoint/2010/main" val="2813829505"/>
      </p:ext>
    </p:extLst>
  </p:cSld>
  <p:clrMapOvr>
    <a:masterClrMapping/>
  </p:clrMapOvr>
  <p:timing>
    <p:tnLst>
      <p:par>
        <p:cTn id="1" dur="indefinite" restart="never" nodeType="tmRoot"/>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TM10001105[[fn=Crop]]</Template>
  <TotalTime>1664</TotalTime>
  <Words>1638</Words>
  <Application>Microsoft Office PowerPoint</Application>
  <PresentationFormat>Widescreen</PresentationFormat>
  <Paragraphs>391</Paragraphs>
  <Slides>54</Slides>
  <Notes>6</Notes>
  <HiddenSlides>0</HiddenSlides>
  <MMClips>1</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2</vt:i4>
      </vt:variant>
      <vt:variant>
        <vt:lpstr>Slide Titles</vt:lpstr>
      </vt:variant>
      <vt:variant>
        <vt:i4>54</vt:i4>
      </vt:variant>
    </vt:vector>
  </HeadingPairs>
  <TitlesOfParts>
    <vt:vector size="71" baseType="lpstr">
      <vt:lpstr>Arial</vt:lpstr>
      <vt:lpstr>Berlin Sans FB</vt:lpstr>
      <vt:lpstr>Berlin Sans FB Demi</vt:lpstr>
      <vt:lpstr>Bookman Old Style</vt:lpstr>
      <vt:lpstr>Calibri</vt:lpstr>
      <vt:lpstr>Cambria</vt:lpstr>
      <vt:lpstr>Franklin Gothic Book</vt:lpstr>
      <vt:lpstr>Franklin Gothic Book (Body)</vt:lpstr>
      <vt:lpstr>Lucida Sans Unicode</vt:lpstr>
      <vt:lpstr>Source Sans Pro</vt:lpstr>
      <vt:lpstr>Times New Roman</vt:lpstr>
      <vt:lpstr>Tw Cen MT</vt:lpstr>
      <vt:lpstr>Wingdings</vt:lpstr>
      <vt:lpstr>Wingdings 3</vt:lpstr>
      <vt:lpstr>Crop</vt:lpstr>
      <vt:lpstr>Microsoft Word 97 - 2003 Document</vt:lpstr>
      <vt:lpstr>Microsoft Word Document</vt:lpstr>
      <vt:lpstr>PowerPoint Presentation</vt:lpstr>
      <vt:lpstr>PowerPoint Presentation</vt:lpstr>
      <vt:lpstr>PowerPoint Presentation</vt:lpstr>
      <vt:lpstr>PowerPoint Presentation</vt:lpstr>
      <vt:lpstr>CTE Incentive Grant OUTCOMES 2015-2018 </vt:lpstr>
      <vt:lpstr>CTE Incentive Grant</vt:lpstr>
      <vt:lpstr>CTE Incentive Grant</vt:lpstr>
      <vt:lpstr>CTE Incentive Grant OUTCOMES:</vt:lpstr>
      <vt:lpstr>K-12 Strong Workforce Program</vt:lpstr>
      <vt:lpstr>K-12 Strong Workforce Funding</vt:lpstr>
      <vt:lpstr>PowerPoint Presentation</vt:lpstr>
      <vt:lpstr>PowerPoint Presentation</vt:lpstr>
      <vt:lpstr>PowerPoint Presentation</vt:lpstr>
      <vt:lpstr>Why promote a pathway?  </vt:lpstr>
      <vt:lpstr>PowerPoint Presentation</vt:lpstr>
      <vt:lpstr>PowerPoint Presentation</vt:lpstr>
      <vt:lpstr>PowerPoint Presentation</vt:lpstr>
      <vt:lpstr>Dual Enrollment Timeline </vt:lpstr>
      <vt:lpstr>Dual Enrollment Evaluations</vt:lpstr>
      <vt:lpstr>PowerPoint Presentation</vt:lpstr>
      <vt:lpstr>Internships at your District </vt:lpstr>
      <vt:lpstr>PowerPoint Presentation</vt:lpstr>
      <vt:lpstr>PowerPoint Presentation</vt:lpstr>
      <vt:lpstr>How to Register for the JAM</vt:lpstr>
      <vt:lpstr>PowerPoint Presentation</vt:lpstr>
      <vt:lpstr>PowerPoint Presentation</vt:lpstr>
      <vt:lpstr>PowerPoint Presentation</vt:lpstr>
      <vt:lpstr>PowerPoint Presentation</vt:lpstr>
      <vt:lpstr>PowerPoint Presentation</vt:lpstr>
      <vt:lpstr>PowerPoint Presentation</vt:lpstr>
      <vt:lpstr>Dual Enrollment Courses only:   Learning  Outcomes</vt:lpstr>
      <vt:lpstr>Dual Enrollment Courses only:   Learning  Outcomes</vt:lpstr>
      <vt:lpstr>PowerPoint Presentation</vt:lpstr>
      <vt:lpstr>PowerPoint Presentation</vt:lpstr>
      <vt:lpstr>PowerPoint Presentation</vt:lpstr>
      <vt:lpstr>PowerPoint Presentation</vt:lpstr>
      <vt:lpstr>Celebrate Success – CTE has a Voice!</vt:lpstr>
      <vt:lpstr>PowerPoint Presentation</vt:lpstr>
      <vt:lpstr>YOU ARE CHAMPIONS OF CTE  &amp; STUDENT SUCCESS </vt:lpstr>
      <vt:lpstr>CTE is to students what UC “a-g”, AP &amp; Honors is to others       </vt:lpstr>
      <vt:lpstr>PowerPoint Presentation</vt:lpstr>
      <vt:lpstr>Valley ROP Procedures </vt:lpstr>
      <vt:lpstr>Budgets</vt:lpstr>
      <vt:lpstr>Class Budget Development</vt:lpstr>
      <vt:lpstr>Reminders…</vt:lpstr>
      <vt:lpstr>Reminders continued…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Valley Regional Occupational Program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Drey</dc:creator>
  <cp:lastModifiedBy>Drey</cp:lastModifiedBy>
  <cp:revision>125</cp:revision>
  <cp:lastPrinted>2019-02-01T21:31:00Z</cp:lastPrinted>
  <dcterms:created xsi:type="dcterms:W3CDTF">2019-01-21T17:39:03Z</dcterms:created>
  <dcterms:modified xsi:type="dcterms:W3CDTF">2019-02-03T04:05:18Z</dcterms:modified>
</cp:coreProperties>
</file>